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0" r:id="rId4"/>
    <p:sldId id="282" r:id="rId5"/>
    <p:sldId id="283" r:id="rId6"/>
    <p:sldId id="285" r:id="rId7"/>
    <p:sldId id="275" r:id="rId8"/>
    <p:sldId id="279" r:id="rId9"/>
    <p:sldId id="278" r:id="rId10"/>
    <p:sldId id="271" r:id="rId11"/>
    <p:sldId id="289" r:id="rId12"/>
    <p:sldId id="287" r:id="rId13"/>
    <p:sldId id="288" r:id="rId14"/>
    <p:sldId id="259" r:id="rId15"/>
    <p:sldId id="261" r:id="rId16"/>
    <p:sldId id="260" r:id="rId17"/>
    <p:sldId id="262" r:id="rId18"/>
    <p:sldId id="296" r:id="rId19"/>
    <p:sldId id="292" r:id="rId20"/>
    <p:sldId id="291" r:id="rId21"/>
    <p:sldId id="295" r:id="rId22"/>
    <p:sldId id="293" r:id="rId23"/>
    <p:sldId id="290" r:id="rId24"/>
    <p:sldId id="263" r:id="rId25"/>
    <p:sldId id="264" r:id="rId26"/>
    <p:sldId id="269" r:id="rId27"/>
    <p:sldId id="265" r:id="rId28"/>
    <p:sldId id="268" r:id="rId29"/>
    <p:sldId id="266" r:id="rId30"/>
    <p:sldId id="281" r:id="rId31"/>
    <p:sldId id="276" r:id="rId32"/>
    <p:sldId id="29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B42D-9D61-4E04-98B0-660AA9474AA6}" type="datetimeFigureOut">
              <a:rPr lang="en-GB" smtClean="0"/>
              <a:t>22/06/2014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C87-E812-4A40-B4FD-87708BBA7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15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B42D-9D61-4E04-98B0-660AA9474AA6}" type="datetimeFigureOut">
              <a:rPr lang="en-GB" smtClean="0"/>
              <a:t>22/06/2014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C87-E812-4A40-B4FD-87708BBA7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9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B42D-9D61-4E04-98B0-660AA9474AA6}" type="datetimeFigureOut">
              <a:rPr lang="en-GB" smtClean="0"/>
              <a:t>22/06/2014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C87-E812-4A40-B4FD-87708BBA7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29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B42D-9D61-4E04-98B0-660AA9474AA6}" type="datetimeFigureOut">
              <a:rPr lang="en-GB" smtClean="0"/>
              <a:t>22/06/2014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C87-E812-4A40-B4FD-87708BBA7F0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C:\Users\Public\Documents\ins 2010\safe\2010\home\home\sailing\from other pc\HS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0868" y="321959"/>
            <a:ext cx="1862932" cy="1324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92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B42D-9D61-4E04-98B0-660AA9474AA6}" type="datetimeFigureOut">
              <a:rPr lang="en-GB" smtClean="0"/>
              <a:t>22/06/2014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C87-E812-4A40-B4FD-87708BBA7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8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B42D-9D61-4E04-98B0-660AA9474AA6}" type="datetimeFigureOut">
              <a:rPr lang="en-GB" smtClean="0"/>
              <a:t>22/06/2014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C87-E812-4A40-B4FD-87708BBA7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0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B42D-9D61-4E04-98B0-660AA9474AA6}" type="datetimeFigureOut">
              <a:rPr lang="en-GB" smtClean="0"/>
              <a:t>22/06/2014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C87-E812-4A40-B4FD-87708BBA7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3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B42D-9D61-4E04-98B0-660AA9474AA6}" type="datetimeFigureOut">
              <a:rPr lang="en-GB" smtClean="0"/>
              <a:t>22/06/2014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C87-E812-4A40-B4FD-87708BBA7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0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B42D-9D61-4E04-98B0-660AA9474AA6}" type="datetimeFigureOut">
              <a:rPr lang="en-GB" smtClean="0"/>
              <a:t>22/06/2014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C87-E812-4A40-B4FD-87708BBA7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82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B42D-9D61-4E04-98B0-660AA9474AA6}" type="datetimeFigureOut">
              <a:rPr lang="en-GB" smtClean="0"/>
              <a:t>22/06/2014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C87-E812-4A40-B4FD-87708BBA7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3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B42D-9D61-4E04-98B0-660AA9474AA6}" type="datetimeFigureOut">
              <a:rPr lang="en-GB" smtClean="0"/>
              <a:t>22/06/2014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C87-E812-4A40-B4FD-87708BBA7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36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7B42D-9D61-4E04-98B0-660AA9474AA6}" type="datetimeFigureOut">
              <a:rPr lang="en-GB" smtClean="0"/>
              <a:t>22/06/2014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5C87-E812-4A40-B4FD-87708BBA7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3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ffice.gov.uk/public/weather/marine-shipping-forecast/#?tab=ma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RYA Level </a:t>
            </a:r>
            <a:r>
              <a:rPr lang="en-GB" dirty="0"/>
              <a:t>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93970" cy="1325563"/>
          </a:xfrm>
        </p:spPr>
        <p:txBody>
          <a:bodyPr/>
          <a:lstStyle/>
          <a:p>
            <a:r>
              <a:rPr lang="en-GB" dirty="0" smtClean="0"/>
              <a:t>5) Balance</a:t>
            </a:r>
            <a:endParaRPr lang="en-GB" dirty="0"/>
          </a:p>
        </p:txBody>
      </p:sp>
      <p:pic>
        <p:nvPicPr>
          <p:cNvPr id="12290" name="Picture 2" descr="http://asianyachting.com/images/Effect%20of%20he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" y="1827308"/>
            <a:ext cx="3665220" cy="32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atamaranvega.com/vega/sailing/11/figure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89" y="2045970"/>
            <a:ext cx="3413651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3720" y="5052702"/>
            <a:ext cx="339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does this happen?</a:t>
            </a:r>
          </a:p>
          <a:p>
            <a:endParaRPr lang="en-GB" dirty="0"/>
          </a:p>
          <a:p>
            <a:r>
              <a:rPr lang="en-GB" dirty="0" smtClean="0"/>
              <a:t>Digging in the bow on the lee side produces a bigger bow wave on that side and shoves the boat to windward</a:t>
            </a:r>
            <a:endParaRPr lang="en-GB" dirty="0"/>
          </a:p>
        </p:txBody>
      </p:sp>
      <p:pic>
        <p:nvPicPr>
          <p:cNvPr id="12294" name="Picture 6" descr="http://www.catamaranvega.com/vega/sailing/11/figure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35" y="452845"/>
            <a:ext cx="3113405" cy="157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6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19458" name="Picture 2" descr="http://noreefing.com/wp-content/uploads/2013/08/5-Essentia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57" y="1690688"/>
            <a:ext cx="68617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6290" y="811530"/>
            <a:ext cx="2766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Flat is fast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Level 2 Day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Weather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Internet</a:t>
            </a:r>
          </a:p>
          <a:p>
            <a:pPr lvl="1"/>
            <a:r>
              <a:rPr lang="en-GB" dirty="0" err="1" smtClean="0"/>
              <a:t>Windguru</a:t>
            </a:r>
            <a:endParaRPr lang="en-GB" dirty="0" smtClean="0"/>
          </a:p>
          <a:p>
            <a:pPr lvl="1"/>
            <a:r>
              <a:rPr lang="en-GB" dirty="0" smtClean="0"/>
              <a:t>Met Office</a:t>
            </a:r>
          </a:p>
          <a:p>
            <a:pPr lvl="1"/>
            <a:r>
              <a:rPr lang="en-GB" dirty="0" smtClean="0"/>
              <a:t>BBC</a:t>
            </a:r>
          </a:p>
          <a:p>
            <a:r>
              <a:rPr lang="en-GB" dirty="0" smtClean="0"/>
              <a:t>Harbour / Marina notice board</a:t>
            </a:r>
          </a:p>
          <a:p>
            <a:r>
              <a:rPr lang="en-GB" dirty="0" smtClean="0"/>
              <a:t>Coastguard on VHF</a:t>
            </a:r>
          </a:p>
          <a:p>
            <a:r>
              <a:rPr lang="en-GB" dirty="0" smtClean="0"/>
              <a:t>Shipping Forecast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Local radio weather bulletin</a:t>
            </a:r>
          </a:p>
          <a:p>
            <a:endParaRPr lang="en-GB" dirty="0"/>
          </a:p>
          <a:p>
            <a:r>
              <a:rPr lang="en-GB" dirty="0" smtClean="0"/>
              <a:t>Can Pay….</a:t>
            </a:r>
          </a:p>
          <a:p>
            <a:r>
              <a:rPr lang="en-GB" dirty="0" smtClean="0"/>
              <a:t>Marine Call</a:t>
            </a:r>
          </a:p>
          <a:p>
            <a:r>
              <a:rPr lang="en-GB" dirty="0" err="1" smtClean="0"/>
              <a:t>Metfax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4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44435" cy="1325563"/>
          </a:xfrm>
        </p:spPr>
        <p:txBody>
          <a:bodyPr/>
          <a:lstStyle/>
          <a:p>
            <a:r>
              <a:rPr lang="en-GB" dirty="0" smtClean="0"/>
              <a:t>Weather Sources- Met Office – Shipping forecast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 an ‘ Area’ – ‘Irish Sea’</a:t>
            </a:r>
          </a:p>
          <a:p>
            <a:pPr marL="0" indent="0">
              <a:buNone/>
            </a:pPr>
            <a:r>
              <a:rPr lang="en-GB" dirty="0" smtClean="0"/>
              <a:t>Wind: Direction and Beaufort Scale.  Forecast.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e.g. </a:t>
            </a:r>
            <a:r>
              <a:rPr lang="en-GB" dirty="0" err="1" smtClean="0"/>
              <a:t>Northwesterly</a:t>
            </a:r>
            <a:r>
              <a:rPr lang="en-GB" dirty="0" smtClean="0"/>
              <a:t> 4 increasing to 5</a:t>
            </a:r>
          </a:p>
          <a:p>
            <a:pPr marL="0" indent="0">
              <a:buNone/>
            </a:pPr>
            <a:r>
              <a:rPr lang="en-GB" dirty="0" smtClean="0"/>
              <a:t>Sea State: Slight or moderate</a:t>
            </a:r>
          </a:p>
          <a:p>
            <a:pPr marL="0" indent="0">
              <a:buNone/>
            </a:pPr>
            <a:r>
              <a:rPr lang="en-GB" dirty="0" smtClean="0"/>
              <a:t>Weather: Showers</a:t>
            </a:r>
          </a:p>
          <a:p>
            <a:pPr marL="0" indent="0">
              <a:buNone/>
            </a:pPr>
            <a:r>
              <a:rPr lang="en-GB" dirty="0" smtClean="0"/>
              <a:t>Visibility: Good</a:t>
            </a:r>
          </a:p>
        </p:txBody>
      </p:sp>
    </p:spTree>
    <p:extLst>
      <p:ext uri="{BB962C8B-B14F-4D97-AF65-F5344CB8AC3E}">
        <p14:creationId xmlns:p14="http://schemas.microsoft.com/office/powerpoint/2010/main" val="38175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48312"/>
            <a:ext cx="4743450" cy="6709688"/>
          </a:xfrm>
        </p:spPr>
      </p:pic>
    </p:spTree>
    <p:extLst>
      <p:ext uri="{BB962C8B-B14F-4D97-AF65-F5344CB8AC3E}">
        <p14:creationId xmlns:p14="http://schemas.microsoft.com/office/powerpoint/2010/main" val="11855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 State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28109" y="1825625"/>
          <a:ext cx="8935782" cy="4351338"/>
        </p:xfrm>
        <a:graphic>
          <a:graphicData uri="http://schemas.openxmlformats.org/drawingml/2006/table">
            <a:tbl>
              <a:tblPr/>
              <a:tblGrid>
                <a:gridCol w="2978594"/>
                <a:gridCol w="2978594"/>
                <a:gridCol w="2978594"/>
              </a:tblGrid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n-GB" sz="1500">
                          <a:effectLst/>
                        </a:rPr>
                        <a:t>WMO Sea State Code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>
                          <a:effectLst/>
                        </a:rPr>
                        <a:t>Wave height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>
                          <a:effectLst/>
                        </a:rPr>
                        <a:t>Characteristics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0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0 metres (0 ft)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Calm (glassy)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1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0 to 0.1 metres (0.00 to 0.33 ft)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Calm (rippled)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43917"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2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0.1 to 0.5 metres (3.9 in to 1 ft 7.7 in)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Smooth (wavelets)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43917"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3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0.5 to 1.25 metres (1 ft 8 in to 4 ft 1 in)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Slight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43917"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4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1.25 to 2.5 metres (4 ft 1 in to 8 ft 2 in)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Moderate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43917"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5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2.5 to 4 metres (8 ft 2 in to 13 ft 1 in)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Rough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6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4 to 6 metres (13 to 20 ft)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Very rough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7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6 to 9 metres (20 to 30 ft)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High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8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9 to 14 metres (30 to 46 ft)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Very high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0810"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9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effectLst/>
                        </a:rPr>
                        <a:t>Over 14 metres (46 ft)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effectLst/>
                        </a:rPr>
                        <a:t>Phenomenal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 office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http://www.metoffice.gov.uk/public/weather/marine-shipping-forecast/#?tab=map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9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 </a:t>
            </a:r>
            <a:r>
              <a:rPr lang="en-GB" dirty="0" smtClean="0"/>
              <a:t>2- </a:t>
            </a:r>
            <a:r>
              <a:rPr lang="en-GB" dirty="0" smtClean="0"/>
              <a:t>On shore breeze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06" t="21334" r="49675" b="46526"/>
          <a:stretch/>
        </p:blipFill>
        <p:spPr>
          <a:xfrm>
            <a:off x="2807746" y="1936376"/>
            <a:ext cx="5228216" cy="395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Points of Sail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ttp://lyrabermuda.files.wordpress.com/2011/05/pointsail_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50" y="1825625"/>
            <a:ext cx="50339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pic>
        <p:nvPicPr>
          <p:cNvPr id="2050" name="Picture 2" descr="http://lyrabermuda.files.wordpress.com/2011/05/pointsail_diagram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50" y="1825625"/>
            <a:ext cx="50339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Aerodynamics</a:t>
            </a:r>
            <a:endParaRPr lang="en-GB" dirty="0"/>
          </a:p>
        </p:txBody>
      </p:sp>
      <p:pic>
        <p:nvPicPr>
          <p:cNvPr id="27652" name="Picture 4" descr="http://spinnaker-sailing.com/lessons/keelboat/aeroforc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38" y="4132026"/>
            <a:ext cx="33909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img819.imageshack.us/img819/3746/lb06.jpg"/>
          <p:cNvSpPr>
            <a:spLocks noChangeAspect="1" noChangeArrowheads="1"/>
          </p:cNvSpPr>
          <p:nvPr/>
        </p:nvSpPr>
        <p:spPr bwMode="auto">
          <a:xfrm>
            <a:off x="6499224" y="2854482"/>
            <a:ext cx="1433195" cy="14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6" name="Picture 8" descr="http://img819.imageshack.us/img819/3746/lb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5" y="1982143"/>
            <a:ext cx="6410026" cy="33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5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Slot</a:t>
            </a:r>
            <a:endParaRPr lang="en-GB" dirty="0"/>
          </a:p>
        </p:txBody>
      </p:sp>
      <p:pic>
        <p:nvPicPr>
          <p:cNvPr id="29698" name="Picture 2" descr="http://www.uiowa.edu/~sail/skills/racing_basics/fig1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82" y="1487365"/>
            <a:ext cx="5693373" cy="483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Sea Sailing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Chart Depths</a:t>
            </a:r>
            <a:endParaRPr lang="en-GB" dirty="0"/>
          </a:p>
        </p:txBody>
      </p:sp>
      <p:pic>
        <p:nvPicPr>
          <p:cNvPr id="26626" name="Picture 2" descr="http://sailsafe.rmg.co.uk/images/charts_chartColou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578" y="1814195"/>
            <a:ext cx="43604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89520" y="2948940"/>
            <a:ext cx="288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Chart Depth = Lowest Astronomical tide depth </a:t>
            </a:r>
            <a:r>
              <a:rPr lang="en-GB" dirty="0" err="1" smtClean="0"/>
              <a:t>ie</a:t>
            </a:r>
            <a:r>
              <a:rPr lang="en-GB" dirty="0" smtClean="0"/>
              <a:t> worst case scenario. (also known as chart datum)</a:t>
            </a:r>
          </a:p>
          <a:p>
            <a:endParaRPr lang="en-GB" dirty="0"/>
          </a:p>
          <a:p>
            <a:r>
              <a:rPr lang="en-GB" dirty="0" smtClean="0"/>
              <a:t>In this case 6m</a:t>
            </a:r>
          </a:p>
          <a:p>
            <a:endParaRPr lang="en-GB" dirty="0"/>
          </a:p>
          <a:p>
            <a:r>
              <a:rPr lang="en-GB" dirty="0" smtClean="0"/>
              <a:t>Boat may have a draught of 2m, so at this point there is 4m of clearance (worst case) PLUS the height of the tide.</a:t>
            </a:r>
          </a:p>
          <a:p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20640" y="3417570"/>
            <a:ext cx="1954530" cy="1600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9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 2</a:t>
            </a:r>
            <a:endParaRPr lang="en-GB" dirty="0"/>
          </a:p>
        </p:txBody>
      </p:sp>
      <p:pic>
        <p:nvPicPr>
          <p:cNvPr id="4098" name="Picture 2" descr="Spring ti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027906"/>
            <a:ext cx="4953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3355" y="5348287"/>
            <a:ext cx="479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Two high and two low tides in 24 Hours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8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Neap Ti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186781"/>
            <a:ext cx="4953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" y="2731135"/>
            <a:ext cx="3253740" cy="2092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Tide Tables</a:t>
            </a:r>
            <a:br>
              <a:rPr lang="en-GB" dirty="0" smtClean="0"/>
            </a:br>
            <a:r>
              <a:rPr lang="en-GB" dirty="0"/>
              <a:t> </a:t>
            </a:r>
            <a:r>
              <a:rPr lang="en-GB" dirty="0" smtClean="0"/>
              <a:t>Give times of High and Low tide, with depth</a:t>
            </a:r>
            <a:endParaRPr lang="en-GB" dirty="0"/>
          </a:p>
        </p:txBody>
      </p:sp>
      <p:pic>
        <p:nvPicPr>
          <p:cNvPr id="10242" name="Picture 2" descr="http://www.rya.org.uk/SiteCollectionImages/html%20sections/emails/Cruising%20News/CN-Tide-Tab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125"/>
            <a:ext cx="7646669" cy="57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Tidal Stream Atlas</a:t>
            </a:r>
            <a:endParaRPr lang="en-GB" dirty="0"/>
          </a:p>
        </p:txBody>
      </p:sp>
      <p:pic>
        <p:nvPicPr>
          <p:cNvPr id="6148" name="Picture 4" descr="http://www.cambridgeschoolofnavigation.com/tidalstreamatl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68" y="1825625"/>
            <a:ext cx="60046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002" y="3313355"/>
            <a:ext cx="2205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15.29</a:t>
            </a:r>
          </a:p>
          <a:p>
            <a:endParaRPr lang="en-GB" dirty="0"/>
          </a:p>
          <a:p>
            <a:r>
              <a:rPr lang="en-GB" dirty="0" smtClean="0"/>
              <a:t>1.5 </a:t>
            </a:r>
            <a:r>
              <a:rPr lang="en-GB" dirty="0" smtClean="0"/>
              <a:t>knots  at Neaps</a:t>
            </a:r>
          </a:p>
          <a:p>
            <a:r>
              <a:rPr lang="en-GB" dirty="0" smtClean="0"/>
              <a:t>2.9 </a:t>
            </a:r>
            <a:r>
              <a:rPr lang="en-GB" dirty="0" smtClean="0"/>
              <a:t>knots at Springs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9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Tidal Stream Tables</a:t>
            </a:r>
            <a:endParaRPr lang="en-GB" dirty="0"/>
          </a:p>
        </p:txBody>
      </p:sp>
      <p:pic>
        <p:nvPicPr>
          <p:cNvPr id="9220" name="Picture 4" descr="http://www.aztecsailing.co.uk/newaztec/theory/ch2/Ch2-Fig-12-tidal-diamo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21" y="2078783"/>
            <a:ext cx="6018992" cy="399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ailtrain.co.uk/navigation/images/diamond1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67" y="264717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dusac.org/sites/default/files/images/ch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88" y="2486865"/>
            <a:ext cx="301942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9723" y="1540797"/>
            <a:ext cx="448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Tidal Diamond relates to the Tide Table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33656" y="3332975"/>
            <a:ext cx="1407011" cy="64735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92090" y="2903220"/>
            <a:ext cx="1954530" cy="2286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5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over Ground -SOG</a:t>
            </a:r>
            <a:endParaRPr lang="en-GB" dirty="0"/>
          </a:p>
        </p:txBody>
      </p:sp>
      <p:pic>
        <p:nvPicPr>
          <p:cNvPr id="7170" name="Picture 2" descr="https://encrypted-tbn2.gstatic.com/images?q=tbn:ANd9GcStxYf5UlpkE0rl0Zw-6wtS19S7TRd_2ZR50Vk_ZIjk0ATIfsV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77" y="1835023"/>
            <a:ext cx="4397580" cy="35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Essentials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Sail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Centreboard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Course made good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Trim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42456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over Ground</a:t>
            </a:r>
            <a:endParaRPr lang="en-GB" dirty="0"/>
          </a:p>
        </p:txBody>
      </p:sp>
      <p:pic>
        <p:nvPicPr>
          <p:cNvPr id="8198" name="Picture 6" descr="http://asianyachting.com/images/Leeway%20eff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2440079"/>
            <a:ext cx="2667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ailtrain.co.uk/navigation/images/offtrack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0" y="2440079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 At Sea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Equipment</a:t>
            </a:r>
          </a:p>
          <a:p>
            <a:r>
              <a:rPr lang="en-GB" dirty="0" smtClean="0"/>
              <a:t>Paddle</a:t>
            </a:r>
          </a:p>
          <a:p>
            <a:r>
              <a:rPr lang="en-GB" dirty="0" smtClean="0"/>
              <a:t>Anchor </a:t>
            </a:r>
          </a:p>
          <a:p>
            <a:pPr lvl="1"/>
            <a:r>
              <a:rPr lang="en-GB" dirty="0" smtClean="0"/>
              <a:t>Enough line to reach the bottom</a:t>
            </a:r>
          </a:p>
          <a:p>
            <a:r>
              <a:rPr lang="en-GB" dirty="0" smtClean="0"/>
              <a:t>VHF Radio (phone?)</a:t>
            </a:r>
          </a:p>
          <a:p>
            <a:r>
              <a:rPr lang="en-GB" dirty="0" smtClean="0"/>
              <a:t>First Aid kit</a:t>
            </a:r>
          </a:p>
          <a:p>
            <a:pPr marL="0" indent="0">
              <a:buNone/>
            </a:pPr>
            <a:r>
              <a:rPr lang="en-GB" dirty="0" smtClean="0"/>
              <a:t>Summoning Help</a:t>
            </a:r>
          </a:p>
          <a:p>
            <a:r>
              <a:rPr lang="en-GB" dirty="0" smtClean="0"/>
              <a:t>Flares </a:t>
            </a:r>
          </a:p>
          <a:p>
            <a:pPr lvl="1"/>
            <a:r>
              <a:rPr lang="en-GB" dirty="0" smtClean="0"/>
              <a:t>(know how to use them and keep dry)</a:t>
            </a:r>
          </a:p>
          <a:p>
            <a:pPr lvl="1"/>
            <a:r>
              <a:rPr lang="en-GB" dirty="0" smtClean="0"/>
              <a:t>Red parachute (night)</a:t>
            </a:r>
          </a:p>
          <a:p>
            <a:pPr lvl="1"/>
            <a:r>
              <a:rPr lang="en-GB" dirty="0" smtClean="0"/>
              <a:t>Orange handheld  or  launched</a:t>
            </a:r>
          </a:p>
          <a:p>
            <a:pPr lvl="1"/>
            <a:r>
              <a:rPr lang="en-GB" dirty="0" smtClean="0"/>
              <a:t>Orange Smoke</a:t>
            </a:r>
          </a:p>
          <a:p>
            <a:r>
              <a:rPr lang="en-GB" dirty="0" smtClean="0"/>
              <a:t>Raise and lower arms</a:t>
            </a:r>
            <a:endParaRPr lang="en-GB" dirty="0"/>
          </a:p>
        </p:txBody>
      </p:sp>
      <p:pic>
        <p:nvPicPr>
          <p:cNvPr id="28674" name="Picture 2" descr="http://www.sailtrain.co.uk/Irpcs/images/Distress%20animation%20flap%20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02" y="3817620"/>
            <a:ext cx="2501138" cy="18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Up Arrow 3"/>
          <p:cNvSpPr/>
          <p:nvPr/>
        </p:nvSpPr>
        <p:spPr>
          <a:xfrm rot="19730361">
            <a:off x="10995660" y="4572000"/>
            <a:ext cx="628650" cy="3314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8676" name="Picture 4" descr="https://encrypted-tbn3.gstatic.com/images?q=tbn:ANd9GcSDcYyKfDAKDpDeUuba7Dze5p-156loElF7Ql4E88yfoh-RZ0M0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761411"/>
            <a:ext cx="2030730" cy="13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://upload.wikimedia.org/wikipedia/commons/3/30/Smoke_signal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495" y="929459"/>
            <a:ext cx="150495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s://encrypted-tbn1.gstatic.com/images?q=tbn:ANd9GcQWmMo6W3SqtLPKd2tPyu0e6cTFxRcahhv-xjUBUuA75ox3kdBhr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2594292"/>
            <a:ext cx="1524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Cold Water Shock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97540" cy="4758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Key Points: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- You will likely gasp for air, then breath rapidly.</a:t>
            </a:r>
          </a:p>
          <a:p>
            <a:r>
              <a:rPr lang="en-GB" dirty="0" smtClean="0"/>
              <a:t>- Can only hold breath for seconds so protect your airway from waves and spray.</a:t>
            </a:r>
          </a:p>
          <a:p>
            <a:r>
              <a:rPr lang="en-GB" dirty="0" smtClean="0"/>
              <a:t>- Your heart will be working harder, so don’t try to swim, just relax!</a:t>
            </a:r>
          </a:p>
          <a:p>
            <a:r>
              <a:rPr lang="en-GB" dirty="0" smtClean="0"/>
              <a:t>- The effects will be at its worst in the first 30 seconds but will have gone within 3 minute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9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1) Sail setting</a:t>
            </a:r>
            <a:endParaRPr lang="en-GB" dirty="0"/>
          </a:p>
        </p:txBody>
      </p:sp>
      <p:pic>
        <p:nvPicPr>
          <p:cNvPr id="15362" name="Picture 2" descr="http://upload.wikimedia.org/wikipedia/commons/thumb/4/4b/Points_of_sail.svg/220px-Points_of_sail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60" y="1124744"/>
            <a:ext cx="4472940" cy="44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1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1) Turning using sails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 descr="http://asianyachting.com/images/Effect%20of%20sa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64" y="1481931"/>
            <a:ext cx="5147945" cy="39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45045" y="1376979"/>
            <a:ext cx="1947134" cy="1699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745381" y="3181639"/>
            <a:ext cx="1947134" cy="1699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99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2) Centreboard</a:t>
            </a:r>
            <a:endParaRPr lang="en-GB" dirty="0"/>
          </a:p>
        </p:txBody>
      </p:sp>
      <p:pic>
        <p:nvPicPr>
          <p:cNvPr id="17410" name="Picture 2" descr="http://www.attenboroughsc.org.uk/images/content/five_essentials_centreboar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06" y="1907318"/>
            <a:ext cx="3942588" cy="389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23960" y="2193068"/>
            <a:ext cx="22974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Sail IN</a:t>
            </a:r>
          </a:p>
          <a:p>
            <a:r>
              <a:rPr lang="en-GB" dirty="0" smtClean="0"/>
              <a:t>Centreboard IN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Sail out</a:t>
            </a:r>
          </a:p>
          <a:p>
            <a:r>
              <a:rPr lang="en-GB" dirty="0" smtClean="0"/>
              <a:t>Centreboard OUT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1907318"/>
            <a:ext cx="20916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Upwind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Across Wind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Down Wind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6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79136" cy="1325563"/>
          </a:xfrm>
        </p:spPr>
        <p:txBody>
          <a:bodyPr/>
          <a:lstStyle/>
          <a:p>
            <a:r>
              <a:rPr lang="en-GB" dirty="0" smtClean="0"/>
              <a:t>3) Course made good –can’t go upwind</a:t>
            </a:r>
            <a:endParaRPr lang="en-GB" dirty="0"/>
          </a:p>
        </p:txBody>
      </p:sp>
      <p:pic>
        <p:nvPicPr>
          <p:cNvPr id="16388" name="Picture 4" descr="http://upload.wikimedia.org/wikipedia/en/thumb/3/32/Beating_an_upwind_course.svg/220px-Beating_an_upwind_cours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90" y="1939925"/>
            <a:ext cx="4457065" cy="38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6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3) Course over ground -slippage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08170" cy="4351338"/>
          </a:xfrm>
        </p:spPr>
        <p:txBody>
          <a:bodyPr/>
          <a:lstStyle/>
          <a:p>
            <a:r>
              <a:rPr lang="en-GB" dirty="0" smtClean="0"/>
              <a:t>S</a:t>
            </a:r>
            <a:endParaRPr lang="en-GB" dirty="0"/>
          </a:p>
        </p:txBody>
      </p:sp>
      <p:pic>
        <p:nvPicPr>
          <p:cNvPr id="4" name="Picture 6" descr="http://asianyachting.com/images/Leeway%20eff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4" y="1997075"/>
            <a:ext cx="3879215" cy="37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26530" y="2457450"/>
            <a:ext cx="4286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Slippage (leeway)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Tide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Force on sail more than the counteracting force on the centreboard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 smtClean="0"/>
              <a:t>Reducing Slippage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Centreboard fully in the water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Don’t heal the boat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Dig the nose in – sit forward upwind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21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</a:t>
            </a:r>
            <a:r>
              <a:rPr lang="en-GB" dirty="0" smtClean="0"/>
              <a:t>) Trim (forward and aft)</a:t>
            </a:r>
            <a:endParaRPr lang="en-GB" dirty="0"/>
          </a:p>
        </p:txBody>
      </p:sp>
      <p:pic>
        <p:nvPicPr>
          <p:cNvPr id="18434" name="Picture 2" descr="http://www.cautionwater.com/uploads/Articles/diagram-boattrim-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1690688"/>
            <a:ext cx="4257808" cy="31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0140" y="1863090"/>
            <a:ext cx="2766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Upwind – sit forward to dig the front in and stop lateral movement</a:t>
            </a:r>
          </a:p>
          <a:p>
            <a:endParaRPr lang="en-GB" dirty="0"/>
          </a:p>
          <a:p>
            <a:r>
              <a:rPr lang="en-GB" dirty="0" smtClean="0"/>
              <a:t>Off wind – flat is fast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Planing</a:t>
            </a:r>
            <a:r>
              <a:rPr lang="en-GB" dirty="0" smtClean="0"/>
              <a:t> downwind – sit further back to induce planning – raise bow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5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4681</TotalTime>
  <Words>563</Words>
  <Application>Microsoft Office PowerPoint</Application>
  <PresentationFormat>Widescreen</PresentationFormat>
  <Paragraphs>164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RYA Level 2</vt:lpstr>
      <vt:lpstr>Recap</vt:lpstr>
      <vt:lpstr>5 Essentials</vt:lpstr>
      <vt:lpstr>1) Sail setting</vt:lpstr>
      <vt:lpstr>1) Turning using sails</vt:lpstr>
      <vt:lpstr>2) Centreboard</vt:lpstr>
      <vt:lpstr>3) Course made good –can’t go upwind</vt:lpstr>
      <vt:lpstr>3) Course over ground -slippage</vt:lpstr>
      <vt:lpstr>4) Trim (forward and aft)</vt:lpstr>
      <vt:lpstr>5) Balance</vt:lpstr>
      <vt:lpstr>Summary</vt:lpstr>
      <vt:lpstr>Level 2 Day 2</vt:lpstr>
      <vt:lpstr>Weather Sources</vt:lpstr>
      <vt:lpstr>Weather Sources- Met Office – Shipping forecast</vt:lpstr>
      <vt:lpstr>PowerPoint Presentation</vt:lpstr>
      <vt:lpstr>Sea State</vt:lpstr>
      <vt:lpstr>Met office</vt:lpstr>
      <vt:lpstr>Level 2- On shore breeze</vt:lpstr>
      <vt:lpstr>Points of Sail</vt:lpstr>
      <vt:lpstr>Aerodynamics</vt:lpstr>
      <vt:lpstr>The Slot</vt:lpstr>
      <vt:lpstr>Sea Sailing</vt:lpstr>
      <vt:lpstr>Chart Depths</vt:lpstr>
      <vt:lpstr>Level 2</vt:lpstr>
      <vt:lpstr>PowerPoint Presentation</vt:lpstr>
      <vt:lpstr>Tide Tables  Give times of High and Low tide, with depth</vt:lpstr>
      <vt:lpstr>Tidal Stream Atlas</vt:lpstr>
      <vt:lpstr>Tidal Stream Tables</vt:lpstr>
      <vt:lpstr>Speed over Ground -SOG</vt:lpstr>
      <vt:lpstr>Course over Ground</vt:lpstr>
      <vt:lpstr>Safety At Sea</vt:lpstr>
      <vt:lpstr>Cold Water Shock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de la Fuente</dc:creator>
  <cp:lastModifiedBy>Clive de la Fuente</cp:lastModifiedBy>
  <cp:revision>39</cp:revision>
  <dcterms:created xsi:type="dcterms:W3CDTF">2014-06-18T22:01:16Z</dcterms:created>
  <dcterms:modified xsi:type="dcterms:W3CDTF">2014-06-23T15:16:55Z</dcterms:modified>
</cp:coreProperties>
</file>