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5_336986B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 id="2147483696" r:id="rId5"/>
    <p:sldMasterId id="2147483684" r:id="rId6"/>
  </p:sldMasterIdLst>
  <p:notesMasterIdLst>
    <p:notesMasterId r:id="rId30"/>
  </p:notesMasterIdLst>
  <p:sldIdLst>
    <p:sldId id="258" r:id="rId7"/>
    <p:sldId id="259" r:id="rId8"/>
    <p:sldId id="260" r:id="rId9"/>
    <p:sldId id="261" r:id="rId10"/>
    <p:sldId id="262" r:id="rId11"/>
    <p:sldId id="282" r:id="rId12"/>
    <p:sldId id="270" r:id="rId13"/>
    <p:sldId id="271" r:id="rId14"/>
    <p:sldId id="281" r:id="rId15"/>
    <p:sldId id="263" r:id="rId16"/>
    <p:sldId id="272" r:id="rId17"/>
    <p:sldId id="264" r:id="rId18"/>
    <p:sldId id="265" r:id="rId19"/>
    <p:sldId id="266" r:id="rId20"/>
    <p:sldId id="273" r:id="rId21"/>
    <p:sldId id="274" r:id="rId22"/>
    <p:sldId id="267"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1B05B6-FEBB-D401-ABD1-B87358EB5487}" name="Katie Loucaides" initials="KL" userId="S::Katie.Loucaides@rya.org.uk::840efb02-c6f3-44b0-8763-68e2843ae7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3" autoAdjust="0"/>
    <p:restoredTop sz="94670" autoAdjust="0"/>
  </p:normalViewPr>
  <p:slideViewPr>
    <p:cSldViewPr snapToGrid="0" snapToObjects="1">
      <p:cViewPr varScale="1">
        <p:scale>
          <a:sx n="60" d="100"/>
          <a:sy n="60" d="100"/>
        </p:scale>
        <p:origin x="95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Loucaides" userId="840efb02-c6f3-44b0-8763-68e2843ae757" providerId="ADAL" clId="{20799323-B951-416F-8DA7-5A37B699BCCC}"/>
    <pc:docChg chg="custSel modSld">
      <pc:chgData name="Katie Loucaides" userId="840efb02-c6f3-44b0-8763-68e2843ae757" providerId="ADAL" clId="{20799323-B951-416F-8DA7-5A37B699BCCC}" dt="2023-01-31T10:23:22.357" v="0" actId="313"/>
      <pc:docMkLst>
        <pc:docMk/>
      </pc:docMkLst>
      <pc:sldChg chg="modSp mod">
        <pc:chgData name="Katie Loucaides" userId="840efb02-c6f3-44b0-8763-68e2843ae757" providerId="ADAL" clId="{20799323-B951-416F-8DA7-5A37B699BCCC}" dt="2023-01-31T10:23:22.357" v="0" actId="313"/>
        <pc:sldMkLst>
          <pc:docMk/>
          <pc:sldMk cId="3408914150" sldId="265"/>
        </pc:sldMkLst>
        <pc:graphicFrameChg chg="modGraphic">
          <ac:chgData name="Katie Loucaides" userId="840efb02-c6f3-44b0-8763-68e2843ae757" providerId="ADAL" clId="{20799323-B951-416F-8DA7-5A37B699BCCC}" dt="2023-01-31T10:23:22.357" v="0" actId="313"/>
          <ac:graphicFrameMkLst>
            <pc:docMk/>
            <pc:sldMk cId="3408914150" sldId="265"/>
            <ac:graphicFrameMk id="4" creationId="{D0525045-F333-4EF6-B709-CA23D98FD91E}"/>
          </ac:graphicFrameMkLst>
        </pc:graphicFrameChg>
      </pc:sldChg>
    </pc:docChg>
  </pc:docChgLst>
</pc:chgInfo>
</file>

<file path=ppt/comments/modernComment_105_336986B7.xml><?xml version="1.0" encoding="utf-8"?>
<p188:cmLst xmlns:a="http://schemas.openxmlformats.org/drawingml/2006/main" xmlns:r="http://schemas.openxmlformats.org/officeDocument/2006/relationships" xmlns:p188="http://schemas.microsoft.com/office/powerpoint/2018/8/main">
  <p188:cm id="{2BDD05FA-2D4C-4E83-B69B-22DF33208E69}" authorId="{D21B05B6-FEBB-D401-ABD1-B87358EB5487}" created="2022-05-23T14:18:09.517">
    <ac:txMkLst xmlns:ac="http://schemas.microsoft.com/office/drawing/2013/main/command">
      <pc:docMk xmlns:pc="http://schemas.microsoft.com/office/powerpoint/2013/main/command"/>
      <pc:sldMk xmlns:pc="http://schemas.microsoft.com/office/powerpoint/2013/main/command" cId="862553783" sldId="261"/>
      <ac:graphicFrameMk id="6" creationId="{6BC2B782-3428-428A-8160-441F019AECC7}"/>
      <ac:tblMk/>
      <ac:tcMk rowId="2666079539" colId="3545232124"/>
      <ac:txMk cp="0" len="31">
        <ac:context len="32" hash="3456067351"/>
      </ac:txMk>
    </ac:txMkLst>
    <p188:pos x="9751454" y="1632746"/>
    <p188:txBody>
      <a:bodyPr/>
      <a:lstStyle/>
      <a:p>
        <a:r>
          <a:rPr lang="en-GB"/>
          <a:t>This needs to be adapted for HC regulations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B51B2-BB36-4464-B387-C16BF59FF5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5A8CC5-6B36-475B-9407-45CBC3608487}">
      <dgm:prSet/>
      <dgm:spPr/>
      <dgm:t>
        <a:bodyPr/>
        <a:lstStyle/>
        <a:p>
          <a:r>
            <a:rPr lang="en-GB" dirty="0"/>
            <a:t>Know how to recognise abuse and how to respond</a:t>
          </a:r>
          <a:endParaRPr lang="en-US" dirty="0"/>
        </a:p>
      </dgm:t>
    </dgm:pt>
    <dgm:pt modelId="{934150DE-2244-4C92-A8AF-9A86E7074889}" type="parTrans" cxnId="{BE11B729-A107-4261-9CDE-8B2DF237F595}">
      <dgm:prSet/>
      <dgm:spPr/>
      <dgm:t>
        <a:bodyPr/>
        <a:lstStyle/>
        <a:p>
          <a:endParaRPr lang="en-US"/>
        </a:p>
      </dgm:t>
    </dgm:pt>
    <dgm:pt modelId="{A5CEE03E-5FB8-45FA-B9D0-3190F05AD67A}" type="sibTrans" cxnId="{BE11B729-A107-4261-9CDE-8B2DF237F595}">
      <dgm:prSet/>
      <dgm:spPr/>
      <dgm:t>
        <a:bodyPr/>
        <a:lstStyle/>
        <a:p>
          <a:endParaRPr lang="en-US"/>
        </a:p>
      </dgm:t>
    </dgm:pt>
    <dgm:pt modelId="{487CB7A0-1F8A-4E53-87C8-62052FDF6640}">
      <dgm:prSet/>
      <dgm:spPr/>
      <dgm:t>
        <a:bodyPr/>
        <a:lstStyle/>
        <a:p>
          <a:r>
            <a:rPr lang="en-GB"/>
            <a:t>Know who the Club Welfare Officer is and how to contact them</a:t>
          </a:r>
          <a:endParaRPr lang="en-US"/>
        </a:p>
      </dgm:t>
    </dgm:pt>
    <dgm:pt modelId="{602A5005-7083-4A0E-B7D3-BD0923A7CDC3}" type="parTrans" cxnId="{F62586E4-5939-456F-A8C9-C12ADA25590E}">
      <dgm:prSet/>
      <dgm:spPr/>
      <dgm:t>
        <a:bodyPr/>
        <a:lstStyle/>
        <a:p>
          <a:endParaRPr lang="en-US"/>
        </a:p>
      </dgm:t>
    </dgm:pt>
    <dgm:pt modelId="{8AA8B3F1-BBC7-4E5F-8A51-D32E69D34846}" type="sibTrans" cxnId="{F62586E4-5939-456F-A8C9-C12ADA25590E}">
      <dgm:prSet/>
      <dgm:spPr/>
      <dgm:t>
        <a:bodyPr/>
        <a:lstStyle/>
        <a:p>
          <a:endParaRPr lang="en-US"/>
        </a:p>
      </dgm:t>
    </dgm:pt>
    <dgm:pt modelId="{BF325CC9-952A-48D8-BD38-708626802F61}">
      <dgm:prSet/>
      <dgm:spPr/>
      <dgm:t>
        <a:bodyPr/>
        <a:lstStyle/>
        <a:p>
          <a:r>
            <a:rPr lang="en-GB"/>
            <a:t>Know who the RYA Safeguarding Team is and how to contact them</a:t>
          </a:r>
          <a:endParaRPr lang="en-US"/>
        </a:p>
      </dgm:t>
    </dgm:pt>
    <dgm:pt modelId="{050E2180-CD4A-434B-AC47-DBD127C9BA53}" type="parTrans" cxnId="{AC1AF086-B158-4D85-B4D3-91674E136A60}">
      <dgm:prSet/>
      <dgm:spPr/>
      <dgm:t>
        <a:bodyPr/>
        <a:lstStyle/>
        <a:p>
          <a:endParaRPr lang="en-US"/>
        </a:p>
      </dgm:t>
    </dgm:pt>
    <dgm:pt modelId="{96195DE4-6094-4D30-A080-2E600A2D5F0A}" type="sibTrans" cxnId="{AC1AF086-B158-4D85-B4D3-91674E136A60}">
      <dgm:prSet/>
      <dgm:spPr/>
      <dgm:t>
        <a:bodyPr/>
        <a:lstStyle/>
        <a:p>
          <a:endParaRPr lang="en-US"/>
        </a:p>
      </dgm:t>
    </dgm:pt>
    <dgm:pt modelId="{6A04B6E5-760A-446B-B25F-52F13DC86AAB}">
      <dgm:prSet/>
      <dgm:spPr/>
      <dgm:t>
        <a:bodyPr/>
        <a:lstStyle/>
        <a:p>
          <a:r>
            <a:rPr lang="en-GB"/>
            <a:t>Understand that there is always someone to talk to if you have a concern</a:t>
          </a:r>
          <a:endParaRPr lang="en-US"/>
        </a:p>
      </dgm:t>
    </dgm:pt>
    <dgm:pt modelId="{521435A9-B3D2-423D-B276-901380E623FE}" type="parTrans" cxnId="{FC611804-2968-46D6-A7FE-B498F156EB5E}">
      <dgm:prSet/>
      <dgm:spPr/>
      <dgm:t>
        <a:bodyPr/>
        <a:lstStyle/>
        <a:p>
          <a:endParaRPr lang="en-US"/>
        </a:p>
      </dgm:t>
    </dgm:pt>
    <dgm:pt modelId="{4A98EF4B-BB15-46CD-A6F9-CB2A57D2F1D4}" type="sibTrans" cxnId="{FC611804-2968-46D6-A7FE-B498F156EB5E}">
      <dgm:prSet/>
      <dgm:spPr/>
      <dgm:t>
        <a:bodyPr/>
        <a:lstStyle/>
        <a:p>
          <a:endParaRPr lang="en-US"/>
        </a:p>
      </dgm:t>
    </dgm:pt>
    <dgm:pt modelId="{EDB74287-690A-4CB1-AB92-B960623EBA41}" type="pres">
      <dgm:prSet presAssocID="{B4CB51B2-BB36-4464-B387-C16BF59FF5ED}" presName="linear" presStyleCnt="0">
        <dgm:presLayoutVars>
          <dgm:animLvl val="lvl"/>
          <dgm:resizeHandles val="exact"/>
        </dgm:presLayoutVars>
      </dgm:prSet>
      <dgm:spPr/>
    </dgm:pt>
    <dgm:pt modelId="{CB0132AB-430B-4E75-A9C7-E02C874059DE}" type="pres">
      <dgm:prSet presAssocID="{5C5A8CC5-6B36-475B-9407-45CBC3608487}" presName="parentText" presStyleLbl="node1" presStyleIdx="0" presStyleCnt="4">
        <dgm:presLayoutVars>
          <dgm:chMax val="0"/>
          <dgm:bulletEnabled val="1"/>
        </dgm:presLayoutVars>
      </dgm:prSet>
      <dgm:spPr/>
    </dgm:pt>
    <dgm:pt modelId="{148C383A-2D81-4E68-BB8A-3AE4562A8CED}" type="pres">
      <dgm:prSet presAssocID="{A5CEE03E-5FB8-45FA-B9D0-3190F05AD67A}" presName="spacer" presStyleCnt="0"/>
      <dgm:spPr/>
    </dgm:pt>
    <dgm:pt modelId="{D2CE2873-6CD0-420A-8404-83B8C4A8B806}" type="pres">
      <dgm:prSet presAssocID="{487CB7A0-1F8A-4E53-87C8-62052FDF6640}" presName="parentText" presStyleLbl="node1" presStyleIdx="1" presStyleCnt="4">
        <dgm:presLayoutVars>
          <dgm:chMax val="0"/>
          <dgm:bulletEnabled val="1"/>
        </dgm:presLayoutVars>
      </dgm:prSet>
      <dgm:spPr/>
    </dgm:pt>
    <dgm:pt modelId="{AF470C25-200A-4BE6-8036-A8A8888340DF}" type="pres">
      <dgm:prSet presAssocID="{8AA8B3F1-BBC7-4E5F-8A51-D32E69D34846}" presName="spacer" presStyleCnt="0"/>
      <dgm:spPr/>
    </dgm:pt>
    <dgm:pt modelId="{4566C031-0896-4B8F-A72D-35FEDA5AB0E5}" type="pres">
      <dgm:prSet presAssocID="{BF325CC9-952A-48D8-BD38-708626802F61}" presName="parentText" presStyleLbl="node1" presStyleIdx="2" presStyleCnt="4">
        <dgm:presLayoutVars>
          <dgm:chMax val="0"/>
          <dgm:bulletEnabled val="1"/>
        </dgm:presLayoutVars>
      </dgm:prSet>
      <dgm:spPr/>
    </dgm:pt>
    <dgm:pt modelId="{0D016C97-9856-404E-83D4-BA54F137A746}" type="pres">
      <dgm:prSet presAssocID="{96195DE4-6094-4D30-A080-2E600A2D5F0A}" presName="spacer" presStyleCnt="0"/>
      <dgm:spPr/>
    </dgm:pt>
    <dgm:pt modelId="{DA09C99A-D01C-49A8-94EB-14C452B9E7A5}" type="pres">
      <dgm:prSet presAssocID="{6A04B6E5-760A-446B-B25F-52F13DC86AAB}" presName="parentText" presStyleLbl="node1" presStyleIdx="3" presStyleCnt="4">
        <dgm:presLayoutVars>
          <dgm:chMax val="0"/>
          <dgm:bulletEnabled val="1"/>
        </dgm:presLayoutVars>
      </dgm:prSet>
      <dgm:spPr/>
    </dgm:pt>
  </dgm:ptLst>
  <dgm:cxnLst>
    <dgm:cxn modelId="{FC611804-2968-46D6-A7FE-B498F156EB5E}" srcId="{B4CB51B2-BB36-4464-B387-C16BF59FF5ED}" destId="{6A04B6E5-760A-446B-B25F-52F13DC86AAB}" srcOrd="3" destOrd="0" parTransId="{521435A9-B3D2-423D-B276-901380E623FE}" sibTransId="{4A98EF4B-BB15-46CD-A6F9-CB2A57D2F1D4}"/>
    <dgm:cxn modelId="{74783808-13F2-4D4E-B6DF-2617ACC4DD72}" type="presOf" srcId="{5C5A8CC5-6B36-475B-9407-45CBC3608487}" destId="{CB0132AB-430B-4E75-A9C7-E02C874059DE}" srcOrd="0" destOrd="0" presId="urn:microsoft.com/office/officeart/2005/8/layout/vList2"/>
    <dgm:cxn modelId="{B9F96A0B-213F-47BD-BF22-8134B39E089D}" type="presOf" srcId="{487CB7A0-1F8A-4E53-87C8-62052FDF6640}" destId="{D2CE2873-6CD0-420A-8404-83B8C4A8B806}" srcOrd="0" destOrd="0" presId="urn:microsoft.com/office/officeart/2005/8/layout/vList2"/>
    <dgm:cxn modelId="{BE11B729-A107-4261-9CDE-8B2DF237F595}" srcId="{B4CB51B2-BB36-4464-B387-C16BF59FF5ED}" destId="{5C5A8CC5-6B36-475B-9407-45CBC3608487}" srcOrd="0" destOrd="0" parTransId="{934150DE-2244-4C92-A8AF-9A86E7074889}" sibTransId="{A5CEE03E-5FB8-45FA-B9D0-3190F05AD67A}"/>
    <dgm:cxn modelId="{A78E8C49-6B9A-4CE6-94F6-FC8AE9DCF669}" type="presOf" srcId="{B4CB51B2-BB36-4464-B387-C16BF59FF5ED}" destId="{EDB74287-690A-4CB1-AB92-B960623EBA41}" srcOrd="0" destOrd="0" presId="urn:microsoft.com/office/officeart/2005/8/layout/vList2"/>
    <dgm:cxn modelId="{88A6536B-83A0-47CC-9EDB-927C87BB339A}" type="presOf" srcId="{BF325CC9-952A-48D8-BD38-708626802F61}" destId="{4566C031-0896-4B8F-A72D-35FEDA5AB0E5}" srcOrd="0" destOrd="0" presId="urn:microsoft.com/office/officeart/2005/8/layout/vList2"/>
    <dgm:cxn modelId="{AC1AF086-B158-4D85-B4D3-91674E136A60}" srcId="{B4CB51B2-BB36-4464-B387-C16BF59FF5ED}" destId="{BF325CC9-952A-48D8-BD38-708626802F61}" srcOrd="2" destOrd="0" parTransId="{050E2180-CD4A-434B-AC47-DBD127C9BA53}" sibTransId="{96195DE4-6094-4D30-A080-2E600A2D5F0A}"/>
    <dgm:cxn modelId="{E1698DAC-E88F-4704-8760-C9C5499A757E}" type="presOf" srcId="{6A04B6E5-760A-446B-B25F-52F13DC86AAB}" destId="{DA09C99A-D01C-49A8-94EB-14C452B9E7A5}" srcOrd="0" destOrd="0" presId="urn:microsoft.com/office/officeart/2005/8/layout/vList2"/>
    <dgm:cxn modelId="{F62586E4-5939-456F-A8C9-C12ADA25590E}" srcId="{B4CB51B2-BB36-4464-B387-C16BF59FF5ED}" destId="{487CB7A0-1F8A-4E53-87C8-62052FDF6640}" srcOrd="1" destOrd="0" parTransId="{602A5005-7083-4A0E-B7D3-BD0923A7CDC3}" sibTransId="{8AA8B3F1-BBC7-4E5F-8A51-D32E69D34846}"/>
    <dgm:cxn modelId="{FB7364D7-6071-48D5-95A8-C8D305F25947}" type="presParOf" srcId="{EDB74287-690A-4CB1-AB92-B960623EBA41}" destId="{CB0132AB-430B-4E75-A9C7-E02C874059DE}" srcOrd="0" destOrd="0" presId="urn:microsoft.com/office/officeart/2005/8/layout/vList2"/>
    <dgm:cxn modelId="{46F46675-A601-487D-AE19-DC3BFE305EA5}" type="presParOf" srcId="{EDB74287-690A-4CB1-AB92-B960623EBA41}" destId="{148C383A-2D81-4E68-BB8A-3AE4562A8CED}" srcOrd="1" destOrd="0" presId="urn:microsoft.com/office/officeart/2005/8/layout/vList2"/>
    <dgm:cxn modelId="{D44D8ED4-0B3E-4EA8-89FD-50EE6CB76E59}" type="presParOf" srcId="{EDB74287-690A-4CB1-AB92-B960623EBA41}" destId="{D2CE2873-6CD0-420A-8404-83B8C4A8B806}" srcOrd="2" destOrd="0" presId="urn:microsoft.com/office/officeart/2005/8/layout/vList2"/>
    <dgm:cxn modelId="{6E83AAA7-5801-4DF9-82BD-E9BD47C08A9B}" type="presParOf" srcId="{EDB74287-690A-4CB1-AB92-B960623EBA41}" destId="{AF470C25-200A-4BE6-8036-A8A8888340DF}" srcOrd="3" destOrd="0" presId="urn:microsoft.com/office/officeart/2005/8/layout/vList2"/>
    <dgm:cxn modelId="{B5C2FC55-B16E-4E36-BED3-BC624334F651}" type="presParOf" srcId="{EDB74287-690A-4CB1-AB92-B960623EBA41}" destId="{4566C031-0896-4B8F-A72D-35FEDA5AB0E5}" srcOrd="4" destOrd="0" presId="urn:microsoft.com/office/officeart/2005/8/layout/vList2"/>
    <dgm:cxn modelId="{1516666E-4418-49A7-8D4F-27010BC7FABD}" type="presParOf" srcId="{EDB74287-690A-4CB1-AB92-B960623EBA41}" destId="{0D016C97-9856-404E-83D4-BA54F137A746}" srcOrd="5" destOrd="0" presId="urn:microsoft.com/office/officeart/2005/8/layout/vList2"/>
    <dgm:cxn modelId="{313D58B9-B38D-42EE-A499-4317C5786A4A}" type="presParOf" srcId="{EDB74287-690A-4CB1-AB92-B960623EBA41}" destId="{DA09C99A-D01C-49A8-94EB-14C452B9E7A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132AB-430B-4E75-A9C7-E02C874059DE}">
      <dsp:nvSpPr>
        <dsp:cNvPr id="0" name=""/>
        <dsp:cNvSpPr/>
      </dsp:nvSpPr>
      <dsp:spPr>
        <a:xfrm>
          <a:off x="0" y="398312"/>
          <a:ext cx="6172199" cy="965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Know how to recognise abuse and how to respond</a:t>
          </a:r>
          <a:endParaRPr lang="en-US" sz="2500" kern="1200" dirty="0"/>
        </a:p>
      </dsp:txBody>
      <dsp:txXfrm>
        <a:off x="47120" y="445432"/>
        <a:ext cx="6077959" cy="871010"/>
      </dsp:txXfrm>
    </dsp:sp>
    <dsp:sp modelId="{D2CE2873-6CD0-420A-8404-83B8C4A8B806}">
      <dsp:nvSpPr>
        <dsp:cNvPr id="0" name=""/>
        <dsp:cNvSpPr/>
      </dsp:nvSpPr>
      <dsp:spPr>
        <a:xfrm>
          <a:off x="0" y="1435562"/>
          <a:ext cx="6172199" cy="965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Know who the Club Welfare Officer is and how to contact them</a:t>
          </a:r>
          <a:endParaRPr lang="en-US" sz="2500" kern="1200"/>
        </a:p>
      </dsp:txBody>
      <dsp:txXfrm>
        <a:off x="47120" y="1482682"/>
        <a:ext cx="6077959" cy="871010"/>
      </dsp:txXfrm>
    </dsp:sp>
    <dsp:sp modelId="{4566C031-0896-4B8F-A72D-35FEDA5AB0E5}">
      <dsp:nvSpPr>
        <dsp:cNvPr id="0" name=""/>
        <dsp:cNvSpPr/>
      </dsp:nvSpPr>
      <dsp:spPr>
        <a:xfrm>
          <a:off x="0" y="2472812"/>
          <a:ext cx="6172199" cy="965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Know who the RYA Safeguarding Team is and how to contact them</a:t>
          </a:r>
          <a:endParaRPr lang="en-US" sz="2500" kern="1200"/>
        </a:p>
      </dsp:txBody>
      <dsp:txXfrm>
        <a:off x="47120" y="2519932"/>
        <a:ext cx="6077959" cy="871010"/>
      </dsp:txXfrm>
    </dsp:sp>
    <dsp:sp modelId="{DA09C99A-D01C-49A8-94EB-14C452B9E7A5}">
      <dsp:nvSpPr>
        <dsp:cNvPr id="0" name=""/>
        <dsp:cNvSpPr/>
      </dsp:nvSpPr>
      <dsp:spPr>
        <a:xfrm>
          <a:off x="0" y="3510062"/>
          <a:ext cx="6172199" cy="965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Understand that there is always someone to talk to if you have a concern</a:t>
          </a:r>
          <a:endParaRPr lang="en-US" sz="2500" kern="1200"/>
        </a:p>
      </dsp:txBody>
      <dsp:txXfrm>
        <a:off x="47120" y="3557182"/>
        <a:ext cx="6077959" cy="8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71F2E-9CD8-43E4-BBCC-9408F2ABB33C}" type="datetimeFigureOut">
              <a:rPr lang="en-GB" smtClean="0"/>
              <a:t>31/01/2023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94D63-4F7C-45AC-814F-80CFD86CC847}" type="slidenum">
              <a:rPr lang="en-GB" smtClean="0"/>
              <a:t>‹#›</a:t>
            </a:fld>
            <a:endParaRPr lang="en-GB"/>
          </a:p>
        </p:txBody>
      </p:sp>
    </p:spTree>
    <p:extLst>
      <p:ext uri="{BB962C8B-B14F-4D97-AF65-F5344CB8AC3E}">
        <p14:creationId xmlns:p14="http://schemas.microsoft.com/office/powerpoint/2010/main" val="418577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94D63-4F7C-45AC-814F-80CFD86CC847}" type="slidenum">
              <a:rPr lang="en-GB" smtClean="0"/>
              <a:t>1</a:t>
            </a:fld>
            <a:endParaRPr lang="en-GB"/>
          </a:p>
        </p:txBody>
      </p:sp>
    </p:spTree>
    <p:extLst>
      <p:ext uri="{BB962C8B-B14F-4D97-AF65-F5344CB8AC3E}">
        <p14:creationId xmlns:p14="http://schemas.microsoft.com/office/powerpoint/2010/main" val="149191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go through the slide </a:t>
            </a:r>
          </a:p>
        </p:txBody>
      </p:sp>
      <p:sp>
        <p:nvSpPr>
          <p:cNvPr id="4" name="Slide Number Placeholder 3"/>
          <p:cNvSpPr>
            <a:spLocks noGrp="1"/>
          </p:cNvSpPr>
          <p:nvPr>
            <p:ph type="sldNum" sz="quarter" idx="5"/>
          </p:nvPr>
        </p:nvSpPr>
        <p:spPr/>
        <p:txBody>
          <a:bodyPr/>
          <a:lstStyle/>
          <a:p>
            <a:fld id="{CE894D63-4F7C-45AC-814F-80CFD86CC847}" type="slidenum">
              <a:rPr lang="en-GB" smtClean="0"/>
              <a:t>11</a:t>
            </a:fld>
            <a:endParaRPr lang="en-GB"/>
          </a:p>
        </p:txBody>
      </p:sp>
    </p:spTree>
    <p:extLst>
      <p:ext uri="{BB962C8B-B14F-4D97-AF65-F5344CB8AC3E}">
        <p14:creationId xmlns:p14="http://schemas.microsoft.com/office/powerpoint/2010/main" val="277989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manage the participants worries and concerns about sharing information. Reiterate that not sharing is not an option using Victoria </a:t>
            </a:r>
            <a:r>
              <a:rPr lang="en-GB" dirty="0" err="1"/>
              <a:t>Climbe</a:t>
            </a:r>
            <a:r>
              <a:rPr lang="en-GB" dirty="0"/>
              <a:t>, Holly Wells and Jessica Chapman and Baby Peter</a:t>
            </a:r>
          </a:p>
        </p:txBody>
      </p:sp>
      <p:sp>
        <p:nvSpPr>
          <p:cNvPr id="4" name="Slide Number Placeholder 3"/>
          <p:cNvSpPr>
            <a:spLocks noGrp="1"/>
          </p:cNvSpPr>
          <p:nvPr>
            <p:ph type="sldNum" sz="quarter" idx="5"/>
          </p:nvPr>
        </p:nvSpPr>
        <p:spPr/>
        <p:txBody>
          <a:bodyPr/>
          <a:lstStyle/>
          <a:p>
            <a:fld id="{CE894D63-4F7C-45AC-814F-80CFD86CC847}" type="slidenum">
              <a:rPr lang="en-GB" smtClean="0"/>
              <a:t>12</a:t>
            </a:fld>
            <a:endParaRPr lang="en-GB"/>
          </a:p>
        </p:txBody>
      </p:sp>
    </p:spTree>
    <p:extLst>
      <p:ext uri="{BB962C8B-B14F-4D97-AF65-F5344CB8AC3E}">
        <p14:creationId xmlns:p14="http://schemas.microsoft.com/office/powerpoint/2010/main" val="155537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go through the different types of abuse for adults and children – consider adding some signs and indicators of each type of abuse or split into groups and ask each group to chat and feed back.</a:t>
            </a:r>
          </a:p>
        </p:txBody>
      </p:sp>
      <p:sp>
        <p:nvSpPr>
          <p:cNvPr id="4" name="Slide Number Placeholder 3"/>
          <p:cNvSpPr>
            <a:spLocks noGrp="1"/>
          </p:cNvSpPr>
          <p:nvPr>
            <p:ph type="sldNum" sz="quarter" idx="5"/>
          </p:nvPr>
        </p:nvSpPr>
        <p:spPr/>
        <p:txBody>
          <a:bodyPr/>
          <a:lstStyle/>
          <a:p>
            <a:fld id="{CE894D63-4F7C-45AC-814F-80CFD86CC847}" type="slidenum">
              <a:rPr lang="en-GB" smtClean="0"/>
              <a:t>13</a:t>
            </a:fld>
            <a:endParaRPr lang="en-GB"/>
          </a:p>
        </p:txBody>
      </p:sp>
    </p:spTree>
    <p:extLst>
      <p:ext uri="{BB962C8B-B14F-4D97-AF65-F5344CB8AC3E}">
        <p14:creationId xmlns:p14="http://schemas.microsoft.com/office/powerpoint/2010/main" val="345611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the slide </a:t>
            </a:r>
          </a:p>
        </p:txBody>
      </p:sp>
      <p:sp>
        <p:nvSpPr>
          <p:cNvPr id="4" name="Slide Number Placeholder 3"/>
          <p:cNvSpPr>
            <a:spLocks noGrp="1"/>
          </p:cNvSpPr>
          <p:nvPr>
            <p:ph type="sldNum" sz="quarter" idx="5"/>
          </p:nvPr>
        </p:nvSpPr>
        <p:spPr/>
        <p:txBody>
          <a:bodyPr/>
          <a:lstStyle/>
          <a:p>
            <a:fld id="{CE894D63-4F7C-45AC-814F-80CFD86CC847}" type="slidenum">
              <a:rPr lang="en-GB" smtClean="0"/>
              <a:t>14</a:t>
            </a:fld>
            <a:endParaRPr lang="en-GB"/>
          </a:p>
        </p:txBody>
      </p:sp>
    </p:spTree>
    <p:extLst>
      <p:ext uri="{BB962C8B-B14F-4D97-AF65-F5344CB8AC3E}">
        <p14:creationId xmlns:p14="http://schemas.microsoft.com/office/powerpoint/2010/main" val="209360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the slide</a:t>
            </a:r>
          </a:p>
        </p:txBody>
      </p:sp>
      <p:sp>
        <p:nvSpPr>
          <p:cNvPr id="4" name="Slide Number Placeholder 3"/>
          <p:cNvSpPr>
            <a:spLocks noGrp="1"/>
          </p:cNvSpPr>
          <p:nvPr>
            <p:ph type="sldNum" sz="quarter" idx="5"/>
          </p:nvPr>
        </p:nvSpPr>
        <p:spPr/>
        <p:txBody>
          <a:bodyPr/>
          <a:lstStyle/>
          <a:p>
            <a:fld id="{CE894D63-4F7C-45AC-814F-80CFD86CC847}" type="slidenum">
              <a:rPr lang="en-GB" smtClean="0"/>
              <a:t>15</a:t>
            </a:fld>
            <a:endParaRPr lang="en-GB"/>
          </a:p>
        </p:txBody>
      </p:sp>
    </p:spTree>
    <p:extLst>
      <p:ext uri="{BB962C8B-B14F-4D97-AF65-F5344CB8AC3E}">
        <p14:creationId xmlns:p14="http://schemas.microsoft.com/office/powerpoint/2010/main" val="262000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Really make an emphasis on this subject, make reference to the pictured sex offenders who were often well known and well trusted</a:t>
            </a:r>
          </a:p>
        </p:txBody>
      </p:sp>
      <p:sp>
        <p:nvSpPr>
          <p:cNvPr id="4" name="Slide Number Placeholder 3"/>
          <p:cNvSpPr>
            <a:spLocks noGrp="1"/>
          </p:cNvSpPr>
          <p:nvPr>
            <p:ph type="sldNum" sz="quarter" idx="5"/>
          </p:nvPr>
        </p:nvSpPr>
        <p:spPr/>
        <p:txBody>
          <a:bodyPr/>
          <a:lstStyle/>
          <a:p>
            <a:fld id="{CE894D63-4F7C-45AC-814F-80CFD86CC847}" type="slidenum">
              <a:rPr lang="en-GB" smtClean="0"/>
              <a:t>16</a:t>
            </a:fld>
            <a:endParaRPr lang="en-GB"/>
          </a:p>
        </p:txBody>
      </p:sp>
    </p:spTree>
    <p:extLst>
      <p:ext uri="{BB962C8B-B14F-4D97-AF65-F5344CB8AC3E}">
        <p14:creationId xmlns:p14="http://schemas.microsoft.com/office/powerpoint/2010/main" val="65080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Talk through the slide</a:t>
            </a:r>
          </a:p>
        </p:txBody>
      </p:sp>
      <p:sp>
        <p:nvSpPr>
          <p:cNvPr id="4" name="Slide Number Placeholder 3"/>
          <p:cNvSpPr>
            <a:spLocks noGrp="1"/>
          </p:cNvSpPr>
          <p:nvPr>
            <p:ph type="sldNum" sz="quarter" idx="5"/>
          </p:nvPr>
        </p:nvSpPr>
        <p:spPr/>
        <p:txBody>
          <a:bodyPr/>
          <a:lstStyle/>
          <a:p>
            <a:fld id="{CE894D63-4F7C-45AC-814F-80CFD86CC847}" type="slidenum">
              <a:rPr lang="en-GB" smtClean="0"/>
              <a:t>17</a:t>
            </a:fld>
            <a:endParaRPr lang="en-GB"/>
          </a:p>
        </p:txBody>
      </p:sp>
    </p:spTree>
    <p:extLst>
      <p:ext uri="{BB962C8B-B14F-4D97-AF65-F5344CB8AC3E}">
        <p14:creationId xmlns:p14="http://schemas.microsoft.com/office/powerpoint/2010/main" val="425521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reiterate that safeguarding is just as much about keeping yourself safe as keeping others safe – Additionally, you could use different examples of people putting themselves at risk: an adult alone with a child in a changing room, transporting children alone in a car, helping children to dress / undress etc</a:t>
            </a:r>
          </a:p>
        </p:txBody>
      </p:sp>
      <p:sp>
        <p:nvSpPr>
          <p:cNvPr id="4" name="Slide Number Placeholder 3"/>
          <p:cNvSpPr>
            <a:spLocks noGrp="1"/>
          </p:cNvSpPr>
          <p:nvPr>
            <p:ph type="sldNum" sz="quarter" idx="5"/>
          </p:nvPr>
        </p:nvSpPr>
        <p:spPr/>
        <p:txBody>
          <a:bodyPr/>
          <a:lstStyle/>
          <a:p>
            <a:fld id="{CE894D63-4F7C-45AC-814F-80CFD86CC847}" type="slidenum">
              <a:rPr lang="en-GB" smtClean="0"/>
              <a:t>18</a:t>
            </a:fld>
            <a:endParaRPr lang="en-GB"/>
          </a:p>
        </p:txBody>
      </p:sp>
    </p:spTree>
    <p:extLst>
      <p:ext uri="{BB962C8B-B14F-4D97-AF65-F5344CB8AC3E}">
        <p14:creationId xmlns:p14="http://schemas.microsoft.com/office/powerpoint/2010/main" val="107494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talk through the slides and work your way through the three parts of the scenario – encourage group discussions at each stage</a:t>
            </a:r>
          </a:p>
        </p:txBody>
      </p:sp>
      <p:sp>
        <p:nvSpPr>
          <p:cNvPr id="4" name="Slide Number Placeholder 3"/>
          <p:cNvSpPr>
            <a:spLocks noGrp="1"/>
          </p:cNvSpPr>
          <p:nvPr>
            <p:ph type="sldNum" sz="quarter" idx="5"/>
          </p:nvPr>
        </p:nvSpPr>
        <p:spPr/>
        <p:txBody>
          <a:bodyPr/>
          <a:lstStyle/>
          <a:p>
            <a:fld id="{CE894D63-4F7C-45AC-814F-80CFD86CC847}" type="slidenum">
              <a:rPr lang="en-GB" smtClean="0"/>
              <a:t>19</a:t>
            </a:fld>
            <a:endParaRPr lang="en-GB"/>
          </a:p>
        </p:txBody>
      </p:sp>
    </p:spTree>
    <p:extLst>
      <p:ext uri="{BB962C8B-B14F-4D97-AF65-F5344CB8AC3E}">
        <p14:creationId xmlns:p14="http://schemas.microsoft.com/office/powerpoint/2010/main" val="198907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remind everyone about the case with Vanessa George and how abuse can happen anywhere and even from young people against young people.</a:t>
            </a:r>
          </a:p>
        </p:txBody>
      </p:sp>
      <p:sp>
        <p:nvSpPr>
          <p:cNvPr id="4" name="Slide Number Placeholder 3"/>
          <p:cNvSpPr>
            <a:spLocks noGrp="1"/>
          </p:cNvSpPr>
          <p:nvPr>
            <p:ph type="sldNum" sz="quarter" idx="5"/>
          </p:nvPr>
        </p:nvSpPr>
        <p:spPr/>
        <p:txBody>
          <a:bodyPr/>
          <a:lstStyle/>
          <a:p>
            <a:fld id="{CE894D63-4F7C-45AC-814F-80CFD86CC847}" type="slidenum">
              <a:rPr lang="en-GB" smtClean="0"/>
              <a:t>21</a:t>
            </a:fld>
            <a:endParaRPr lang="en-GB"/>
          </a:p>
        </p:txBody>
      </p:sp>
    </p:spTree>
    <p:extLst>
      <p:ext uri="{BB962C8B-B14F-4D97-AF65-F5344CB8AC3E}">
        <p14:creationId xmlns:p14="http://schemas.microsoft.com/office/powerpoint/2010/main" val="334107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talk through the learning outcomes and invite participants to offer any concerns they may have – you can re-visit these at the end of the session to make sure that any worries or concerns have been resolved</a:t>
            </a:r>
          </a:p>
        </p:txBody>
      </p:sp>
      <p:sp>
        <p:nvSpPr>
          <p:cNvPr id="4" name="Slide Number Placeholder 3"/>
          <p:cNvSpPr>
            <a:spLocks noGrp="1"/>
          </p:cNvSpPr>
          <p:nvPr>
            <p:ph type="sldNum" sz="quarter" idx="5"/>
          </p:nvPr>
        </p:nvSpPr>
        <p:spPr/>
        <p:txBody>
          <a:bodyPr/>
          <a:lstStyle/>
          <a:p>
            <a:fld id="{CE894D63-4F7C-45AC-814F-80CFD86CC847}" type="slidenum">
              <a:rPr lang="en-GB" smtClean="0"/>
              <a:t>2</a:t>
            </a:fld>
            <a:endParaRPr lang="en-GB"/>
          </a:p>
        </p:txBody>
      </p:sp>
    </p:spTree>
    <p:extLst>
      <p:ext uri="{BB962C8B-B14F-4D97-AF65-F5344CB8AC3E}">
        <p14:creationId xmlns:p14="http://schemas.microsoft.com/office/powerpoint/2010/main" val="413831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talk through the slide and revisit any concerns held by participants </a:t>
            </a:r>
          </a:p>
        </p:txBody>
      </p:sp>
      <p:sp>
        <p:nvSpPr>
          <p:cNvPr id="4" name="Slide Number Placeholder 3"/>
          <p:cNvSpPr>
            <a:spLocks noGrp="1"/>
          </p:cNvSpPr>
          <p:nvPr>
            <p:ph type="sldNum" sz="quarter" idx="5"/>
          </p:nvPr>
        </p:nvSpPr>
        <p:spPr/>
        <p:txBody>
          <a:bodyPr/>
          <a:lstStyle/>
          <a:p>
            <a:fld id="{CE894D63-4F7C-45AC-814F-80CFD86CC847}" type="slidenum">
              <a:rPr lang="en-GB" smtClean="0"/>
              <a:t>22</a:t>
            </a:fld>
            <a:endParaRPr lang="en-GB"/>
          </a:p>
        </p:txBody>
      </p:sp>
    </p:spTree>
    <p:extLst>
      <p:ext uri="{BB962C8B-B14F-4D97-AF65-F5344CB8AC3E}">
        <p14:creationId xmlns:p14="http://schemas.microsoft.com/office/powerpoint/2010/main" val="362523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 session down and reiterate contact details of CWO</a:t>
            </a:r>
          </a:p>
        </p:txBody>
      </p:sp>
      <p:sp>
        <p:nvSpPr>
          <p:cNvPr id="4" name="Slide Number Placeholder 3"/>
          <p:cNvSpPr>
            <a:spLocks noGrp="1"/>
          </p:cNvSpPr>
          <p:nvPr>
            <p:ph type="sldNum" sz="quarter" idx="5"/>
          </p:nvPr>
        </p:nvSpPr>
        <p:spPr/>
        <p:txBody>
          <a:bodyPr/>
          <a:lstStyle/>
          <a:p>
            <a:fld id="{CE894D63-4F7C-45AC-814F-80CFD86CC847}" type="slidenum">
              <a:rPr lang="en-GB" smtClean="0"/>
              <a:t>23</a:t>
            </a:fld>
            <a:endParaRPr lang="en-GB"/>
          </a:p>
        </p:txBody>
      </p:sp>
    </p:spTree>
    <p:extLst>
      <p:ext uri="{BB962C8B-B14F-4D97-AF65-F5344CB8AC3E}">
        <p14:creationId xmlns:p14="http://schemas.microsoft.com/office/powerpoint/2010/main" val="213403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remind the participants that they can leave if they find the content difficult</a:t>
            </a:r>
          </a:p>
        </p:txBody>
      </p:sp>
      <p:sp>
        <p:nvSpPr>
          <p:cNvPr id="4" name="Slide Number Placeholder 3"/>
          <p:cNvSpPr>
            <a:spLocks noGrp="1"/>
          </p:cNvSpPr>
          <p:nvPr>
            <p:ph type="sldNum" sz="quarter" idx="5"/>
          </p:nvPr>
        </p:nvSpPr>
        <p:spPr/>
        <p:txBody>
          <a:bodyPr/>
          <a:lstStyle/>
          <a:p>
            <a:fld id="{CE894D63-4F7C-45AC-814F-80CFD86CC847}" type="slidenum">
              <a:rPr lang="en-GB" smtClean="0"/>
              <a:t>3</a:t>
            </a:fld>
            <a:endParaRPr lang="en-GB"/>
          </a:p>
        </p:txBody>
      </p:sp>
    </p:spTree>
    <p:extLst>
      <p:ext uri="{BB962C8B-B14F-4D97-AF65-F5344CB8AC3E}">
        <p14:creationId xmlns:p14="http://schemas.microsoft.com/office/powerpoint/2010/main" val="26113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the terms and their definitions</a:t>
            </a:r>
          </a:p>
        </p:txBody>
      </p:sp>
      <p:sp>
        <p:nvSpPr>
          <p:cNvPr id="4" name="Slide Number Placeholder 3"/>
          <p:cNvSpPr>
            <a:spLocks noGrp="1"/>
          </p:cNvSpPr>
          <p:nvPr>
            <p:ph type="sldNum" sz="quarter" idx="5"/>
          </p:nvPr>
        </p:nvSpPr>
        <p:spPr/>
        <p:txBody>
          <a:bodyPr/>
          <a:lstStyle/>
          <a:p>
            <a:fld id="{CE894D63-4F7C-45AC-814F-80CFD86CC847}" type="slidenum">
              <a:rPr lang="en-GB" smtClean="0"/>
              <a:t>4</a:t>
            </a:fld>
            <a:endParaRPr lang="en-GB"/>
          </a:p>
        </p:txBody>
      </p:sp>
    </p:spTree>
    <p:extLst>
      <p:ext uri="{BB962C8B-B14F-4D97-AF65-F5344CB8AC3E}">
        <p14:creationId xmlns:p14="http://schemas.microsoft.com/office/powerpoint/2010/main" val="83634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why safeguarding is important</a:t>
            </a:r>
          </a:p>
        </p:txBody>
      </p:sp>
      <p:sp>
        <p:nvSpPr>
          <p:cNvPr id="4" name="Slide Number Placeholder 3"/>
          <p:cNvSpPr>
            <a:spLocks noGrp="1"/>
          </p:cNvSpPr>
          <p:nvPr>
            <p:ph type="sldNum" sz="quarter" idx="5"/>
          </p:nvPr>
        </p:nvSpPr>
        <p:spPr/>
        <p:txBody>
          <a:bodyPr/>
          <a:lstStyle/>
          <a:p>
            <a:fld id="{CE894D63-4F7C-45AC-814F-80CFD86CC847}" type="slidenum">
              <a:rPr lang="en-GB" smtClean="0"/>
              <a:t>5</a:t>
            </a:fld>
            <a:endParaRPr lang="en-GB"/>
          </a:p>
        </p:txBody>
      </p:sp>
    </p:spTree>
    <p:extLst>
      <p:ext uri="{BB962C8B-B14F-4D97-AF65-F5344CB8AC3E}">
        <p14:creationId xmlns:p14="http://schemas.microsoft.com/office/powerpoint/2010/main" val="99693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to read through the slide and discuss appropriate relationships. RYA to provide further information surrounding PoT as it becomes available </a:t>
            </a:r>
          </a:p>
        </p:txBody>
      </p:sp>
      <p:sp>
        <p:nvSpPr>
          <p:cNvPr id="4" name="Slide Number Placeholder 3"/>
          <p:cNvSpPr>
            <a:spLocks noGrp="1"/>
          </p:cNvSpPr>
          <p:nvPr>
            <p:ph type="sldNum" sz="quarter" idx="5"/>
          </p:nvPr>
        </p:nvSpPr>
        <p:spPr/>
        <p:txBody>
          <a:bodyPr/>
          <a:lstStyle/>
          <a:p>
            <a:fld id="{CE894D63-4F7C-45AC-814F-80CFD86CC847}" type="slidenum">
              <a:rPr lang="en-GB" smtClean="0"/>
              <a:t>6</a:t>
            </a:fld>
            <a:endParaRPr lang="en-GB"/>
          </a:p>
        </p:txBody>
      </p:sp>
    </p:spTree>
    <p:extLst>
      <p:ext uri="{BB962C8B-B14F-4D97-AF65-F5344CB8AC3E}">
        <p14:creationId xmlns:p14="http://schemas.microsoft.com/office/powerpoint/2010/main" val="22436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the slide. </a:t>
            </a:r>
          </a:p>
        </p:txBody>
      </p:sp>
      <p:sp>
        <p:nvSpPr>
          <p:cNvPr id="4" name="Slide Number Placeholder 3"/>
          <p:cNvSpPr>
            <a:spLocks noGrp="1"/>
          </p:cNvSpPr>
          <p:nvPr>
            <p:ph type="sldNum" sz="quarter" idx="5"/>
          </p:nvPr>
        </p:nvSpPr>
        <p:spPr/>
        <p:txBody>
          <a:bodyPr/>
          <a:lstStyle/>
          <a:p>
            <a:fld id="{CE894D63-4F7C-45AC-814F-80CFD86CC847}" type="slidenum">
              <a:rPr lang="en-GB" smtClean="0"/>
              <a:t>7</a:t>
            </a:fld>
            <a:endParaRPr lang="en-GB"/>
          </a:p>
        </p:txBody>
      </p:sp>
    </p:spTree>
    <p:extLst>
      <p:ext uri="{BB962C8B-B14F-4D97-AF65-F5344CB8AC3E}">
        <p14:creationId xmlns:p14="http://schemas.microsoft.com/office/powerpoint/2010/main" val="152739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Read through the slide</a:t>
            </a:r>
          </a:p>
        </p:txBody>
      </p:sp>
      <p:sp>
        <p:nvSpPr>
          <p:cNvPr id="4" name="Slide Number Placeholder 3"/>
          <p:cNvSpPr>
            <a:spLocks noGrp="1"/>
          </p:cNvSpPr>
          <p:nvPr>
            <p:ph type="sldNum" sz="quarter" idx="5"/>
          </p:nvPr>
        </p:nvSpPr>
        <p:spPr/>
        <p:txBody>
          <a:bodyPr/>
          <a:lstStyle/>
          <a:p>
            <a:fld id="{CE894D63-4F7C-45AC-814F-80CFD86CC847}" type="slidenum">
              <a:rPr lang="en-GB" smtClean="0"/>
              <a:t>8</a:t>
            </a:fld>
            <a:endParaRPr lang="en-GB"/>
          </a:p>
        </p:txBody>
      </p:sp>
    </p:spTree>
    <p:extLst>
      <p:ext uri="{BB962C8B-B14F-4D97-AF65-F5344CB8AC3E}">
        <p14:creationId xmlns:p14="http://schemas.microsoft.com/office/powerpoint/2010/main" val="426949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 Ask the group to read through the slide and answer any questions they may have </a:t>
            </a:r>
          </a:p>
        </p:txBody>
      </p:sp>
      <p:sp>
        <p:nvSpPr>
          <p:cNvPr id="4" name="Slide Number Placeholder 3"/>
          <p:cNvSpPr>
            <a:spLocks noGrp="1"/>
          </p:cNvSpPr>
          <p:nvPr>
            <p:ph type="sldNum" sz="quarter" idx="5"/>
          </p:nvPr>
        </p:nvSpPr>
        <p:spPr/>
        <p:txBody>
          <a:bodyPr/>
          <a:lstStyle/>
          <a:p>
            <a:fld id="{CE894D63-4F7C-45AC-814F-80CFD86CC847}" type="slidenum">
              <a:rPr lang="en-GB" smtClean="0"/>
              <a:t>9</a:t>
            </a:fld>
            <a:endParaRPr lang="en-GB"/>
          </a:p>
        </p:txBody>
      </p:sp>
    </p:spTree>
    <p:extLst>
      <p:ext uri="{BB962C8B-B14F-4D97-AF65-F5344CB8AC3E}">
        <p14:creationId xmlns:p14="http://schemas.microsoft.com/office/powerpoint/2010/main" val="428740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lue/Red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dirty="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a:p>
        </p:txBody>
      </p:sp>
    </p:spTree>
    <p:extLst>
      <p:ext uri="{BB962C8B-B14F-4D97-AF65-F5344CB8AC3E}">
        <p14:creationId xmlns:p14="http://schemas.microsoft.com/office/powerpoint/2010/main" val="359783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86276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171090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Red/Blue 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52292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dirty="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a:p>
        </p:txBody>
      </p:sp>
    </p:spTree>
    <p:extLst>
      <p:ext uri="{BB962C8B-B14F-4D97-AF65-F5344CB8AC3E}">
        <p14:creationId xmlns:p14="http://schemas.microsoft.com/office/powerpoint/2010/main" val="110874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77029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300114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2692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411573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15448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167401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95593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421815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a:p>
        </p:txBody>
      </p:sp>
    </p:spTree>
    <p:extLst>
      <p:ext uri="{BB962C8B-B14F-4D97-AF65-F5344CB8AC3E}">
        <p14:creationId xmlns:p14="http://schemas.microsoft.com/office/powerpoint/2010/main" val="149334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Blue 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42538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ed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dirty="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a:p>
        </p:txBody>
      </p:sp>
    </p:spTree>
    <p:extLst>
      <p:ext uri="{BB962C8B-B14F-4D97-AF65-F5344CB8AC3E}">
        <p14:creationId xmlns:p14="http://schemas.microsoft.com/office/powerpoint/2010/main" val="2869827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147597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3376865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171741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2203430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3003005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288948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2194763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2555427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a:p>
        </p:txBody>
      </p:sp>
    </p:spTree>
    <p:extLst>
      <p:ext uri="{BB962C8B-B14F-4D97-AF65-F5344CB8AC3E}">
        <p14:creationId xmlns:p14="http://schemas.microsoft.com/office/powerpoint/2010/main" val="1814759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Red 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4571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15052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415824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144719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12523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263999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a:p>
        </p:txBody>
      </p:sp>
    </p:spTree>
    <p:extLst>
      <p:ext uri="{BB962C8B-B14F-4D97-AF65-F5344CB8AC3E}">
        <p14:creationId xmlns:p14="http://schemas.microsoft.com/office/powerpoint/2010/main" val="401971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EAB1E-8AAF-4698-B257-65318F758D5B}" type="slidenum">
              <a:rPr lang="en-GB" smtClean="0"/>
              <a:t>‹#›</a:t>
            </a:fld>
            <a:endParaRPr lang="en-GB"/>
          </a:p>
        </p:txBody>
      </p:sp>
    </p:spTree>
    <p:extLst>
      <p:ext uri="{BB962C8B-B14F-4D97-AF65-F5344CB8AC3E}">
        <p14:creationId xmlns:p14="http://schemas.microsoft.com/office/powerpoint/2010/main" val="603350267"/>
      </p:ext>
    </p:extLst>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F332-9510-4FBB-90C5-D4E46A7FAC09}" type="slidenum">
              <a:rPr lang="en-GB" smtClean="0"/>
              <a:t>‹#›</a:t>
            </a:fld>
            <a:endParaRPr lang="en-GB"/>
          </a:p>
        </p:txBody>
      </p:sp>
    </p:spTree>
    <p:extLst>
      <p:ext uri="{BB962C8B-B14F-4D97-AF65-F5344CB8AC3E}">
        <p14:creationId xmlns:p14="http://schemas.microsoft.com/office/powerpoint/2010/main" val="623009305"/>
      </p:ext>
    </p:extLst>
  </p:cSld>
  <p:clrMap bg1="lt1" tx1="dk1" bg2="lt2" tx2="dk2" accent1="accent1" accent2="accent2" accent3="accent3" accent4="accent4" accent5="accent5" accent6="accent6" hlink="hlink" folHlink="folHlink"/>
  <p:sldLayoutIdLst>
    <p:sldLayoutId id="214748371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4FA67-A73F-409A-8E39-2CA9F866EFEC}" type="slidenum">
              <a:rPr lang="en-GB" smtClean="0"/>
              <a:t>‹#›</a:t>
            </a:fld>
            <a:endParaRPr lang="en-GB"/>
          </a:p>
        </p:txBody>
      </p:sp>
    </p:spTree>
    <p:extLst>
      <p:ext uri="{BB962C8B-B14F-4D97-AF65-F5344CB8AC3E}">
        <p14:creationId xmlns:p14="http://schemas.microsoft.com/office/powerpoint/2010/main" val="771947624"/>
      </p:ext>
    </p:extLst>
  </p:cSld>
  <p:clrMap bg1="lt1" tx1="dk1" bg2="lt2" tx2="dk2" accent1="accent1" accent2="accent2" accent3="accent3" accent4="accent4" accent5="accent5" accent6="accent6" hlink="hlink" folHlink="folHlink"/>
  <p:sldLayoutIdLst>
    <p:sldLayoutId id="2147483711"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70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mailto:safeguarding@rya.org.uk"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safeguarding@rya.org.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upportline.org.uk/" TargetMode="External"/><Relationship Id="rId5" Type="http://schemas.openxmlformats.org/officeDocument/2006/relationships/hyperlink" Target="mailto:parentlinescotland@children1st.org.uk" TargetMode="External"/><Relationship Id="rId4" Type="http://schemas.openxmlformats.org/officeDocument/2006/relationships/hyperlink" Target="mailto:https://rya.vissro.com/rya/forms.nsf/concer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5_336986B7.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32"/>
            <a:ext cx="12192000" cy="6858000"/>
          </a:xfrm>
          <a:prstGeom prst="rect">
            <a:avLst/>
          </a:prstGeom>
        </p:spPr>
      </p:pic>
      <p:sp>
        <p:nvSpPr>
          <p:cNvPr id="5" name="Title 4"/>
          <p:cNvSpPr>
            <a:spLocks noGrp="1"/>
          </p:cNvSpPr>
          <p:nvPr>
            <p:ph type="ctrTitle"/>
          </p:nvPr>
        </p:nvSpPr>
        <p:spPr>
          <a:xfrm>
            <a:off x="536894" y="2153276"/>
            <a:ext cx="11098635" cy="2387600"/>
          </a:xfrm>
        </p:spPr>
        <p:txBody>
          <a:bodyPr>
            <a:normAutofit fontScale="90000"/>
          </a:bodyPr>
          <a:lstStyle/>
          <a:p>
            <a:r>
              <a:rPr lang="en-GB" b="1" dirty="0"/>
              <a:t>An Introduction to Safeguarding Children, Young People and Adults at risk</a:t>
            </a:r>
          </a:p>
        </p:txBody>
      </p:sp>
      <p:sp>
        <p:nvSpPr>
          <p:cNvPr id="3" name="TextBox 2">
            <a:extLst>
              <a:ext uri="{FF2B5EF4-FFF2-40B4-BE49-F238E27FC236}">
                <a16:creationId xmlns:a16="http://schemas.microsoft.com/office/drawing/2014/main" id="{B4625B9F-3DE9-4CA9-BA89-4BBAE60E08C3}"/>
              </a:ext>
            </a:extLst>
          </p:cNvPr>
          <p:cNvSpPr txBox="1"/>
          <p:nvPr/>
        </p:nvSpPr>
        <p:spPr>
          <a:xfrm>
            <a:off x="733646" y="6241312"/>
            <a:ext cx="10901883" cy="369332"/>
          </a:xfrm>
          <a:prstGeom prst="rect">
            <a:avLst/>
          </a:prstGeom>
          <a:noFill/>
        </p:spPr>
        <p:txBody>
          <a:bodyPr wrap="square" rtlCol="0">
            <a:spAutoFit/>
          </a:bodyPr>
          <a:lstStyle/>
          <a:p>
            <a:r>
              <a:rPr lang="en-GB" dirty="0">
                <a:solidFill>
                  <a:schemeClr val="bg1"/>
                </a:solidFill>
              </a:rPr>
              <a:t>Created by the RYA Safeguarding Team                                                                                  Version 1</a:t>
            </a:r>
          </a:p>
        </p:txBody>
      </p:sp>
    </p:spTree>
    <p:extLst>
      <p:ext uri="{BB962C8B-B14F-4D97-AF65-F5344CB8AC3E}">
        <p14:creationId xmlns:p14="http://schemas.microsoft.com/office/powerpoint/2010/main" val="165647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1D2E-CA6B-4D0C-94E6-2E4A8B962FC1}"/>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But what’s it got to do with me?</a:t>
            </a:r>
          </a:p>
        </p:txBody>
      </p:sp>
      <p:sp>
        <p:nvSpPr>
          <p:cNvPr id="3" name="Content Placeholder 2">
            <a:extLst>
              <a:ext uri="{FF2B5EF4-FFF2-40B4-BE49-F238E27FC236}">
                <a16:creationId xmlns:a16="http://schemas.microsoft.com/office/drawing/2014/main" id="{B49EAD34-1438-4EA7-AFFE-450675699236}"/>
              </a:ext>
            </a:extLst>
          </p:cNvPr>
          <p:cNvSpPr>
            <a:spLocks noGrp="1"/>
          </p:cNvSpPr>
          <p:nvPr>
            <p:ph idx="1"/>
          </p:nvPr>
        </p:nvSpPr>
        <p:spPr>
          <a:xfrm>
            <a:off x="838200" y="1825625"/>
            <a:ext cx="5257800" cy="4351338"/>
          </a:xfrm>
        </p:spPr>
        <p:txBody>
          <a:bodyPr/>
          <a:lstStyle/>
          <a:p>
            <a:r>
              <a:rPr lang="en-GB" dirty="0"/>
              <a:t>Safeguarding is everyone’s responsibility regardless of who you are and what you do</a:t>
            </a:r>
          </a:p>
          <a:p>
            <a:r>
              <a:rPr lang="en-GB" dirty="0"/>
              <a:t>It is important that you understand what safeguarding is and what to do if someone makes a disclosure to you or you identify that someone may be experiencing abuse or harm.</a:t>
            </a:r>
          </a:p>
          <a:p>
            <a:endParaRPr lang="en-GB" dirty="0"/>
          </a:p>
        </p:txBody>
      </p:sp>
      <p:pic>
        <p:nvPicPr>
          <p:cNvPr id="4" name="Picture 3">
            <a:extLst>
              <a:ext uri="{FF2B5EF4-FFF2-40B4-BE49-F238E27FC236}">
                <a16:creationId xmlns:a16="http://schemas.microsoft.com/office/drawing/2014/main" id="{7515FB4D-2B8C-4EF8-BDAF-8139C9039DB1}"/>
              </a:ext>
            </a:extLst>
          </p:cNvPr>
          <p:cNvPicPr>
            <a:picLocks noChangeAspect="1"/>
          </p:cNvPicPr>
          <p:nvPr/>
        </p:nvPicPr>
        <p:blipFill>
          <a:blip r:embed="rId2"/>
          <a:stretch>
            <a:fillRect/>
          </a:stretch>
        </p:blipFill>
        <p:spPr>
          <a:xfrm>
            <a:off x="7357730" y="1690688"/>
            <a:ext cx="4077587" cy="4077587"/>
          </a:xfrm>
          <a:prstGeom prst="rect">
            <a:avLst/>
          </a:prstGeom>
        </p:spPr>
      </p:pic>
    </p:spTree>
    <p:extLst>
      <p:ext uri="{BB962C8B-B14F-4D97-AF65-F5344CB8AC3E}">
        <p14:creationId xmlns:p14="http://schemas.microsoft.com/office/powerpoint/2010/main" val="397533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38B8-B164-48EE-9934-0BE04922DE40}"/>
              </a:ext>
            </a:extLst>
          </p:cNvPr>
          <p:cNvSpPr>
            <a:spLocks noGrp="1"/>
          </p:cNvSpPr>
          <p:nvPr>
            <p:ph type="title"/>
          </p:nvPr>
        </p:nvSpPr>
        <p:spPr>
          <a:xfrm>
            <a:off x="839788" y="457200"/>
            <a:ext cx="10512424" cy="902365"/>
          </a:xfrm>
        </p:spPr>
        <p:txBody>
          <a:bodyPr anchor="b">
            <a:normAutofit/>
          </a:bodyPr>
          <a:lstStyle/>
          <a:p>
            <a:r>
              <a:rPr lang="en-GB" sz="4400" b="1" u="sng" dirty="0">
                <a:solidFill>
                  <a:srgbClr val="002060"/>
                </a:solidFill>
                <a:effectLst>
                  <a:outerShdw blurRad="38100" dist="38100" dir="2700000" algn="tl">
                    <a:srgbClr val="000000">
                      <a:alpha val="43137"/>
                    </a:srgbClr>
                  </a:outerShdw>
                </a:effectLst>
              </a:rPr>
              <a:t>What do I need to do?</a:t>
            </a:r>
          </a:p>
        </p:txBody>
      </p:sp>
      <p:graphicFrame>
        <p:nvGraphicFramePr>
          <p:cNvPr id="7" name="Content Placeholder 2">
            <a:extLst>
              <a:ext uri="{FF2B5EF4-FFF2-40B4-BE49-F238E27FC236}">
                <a16:creationId xmlns:a16="http://schemas.microsoft.com/office/drawing/2014/main" id="{CC16A6A7-5031-9431-9F76-38D64F6422AA}"/>
              </a:ext>
            </a:extLst>
          </p:cNvPr>
          <p:cNvGraphicFramePr>
            <a:graphicFrameLocks noGrp="1"/>
          </p:cNvGraphicFramePr>
          <p:nvPr>
            <p:ph idx="1"/>
            <p:extLst>
              <p:ext uri="{D42A27DB-BD31-4B8C-83A1-F6EECF244321}">
                <p14:modId xmlns:p14="http://schemas.microsoft.com/office/powerpoint/2010/main" val="2892068699"/>
              </p:ext>
            </p:extLst>
          </p:nvPr>
        </p:nvGraphicFramePr>
        <p:xfrm>
          <a:off x="839788" y="135956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A925C7F-35BE-4DF4-9B26-708727890BCE}"/>
              </a:ext>
            </a:extLst>
          </p:cNvPr>
          <p:cNvPicPr>
            <a:picLocks noChangeAspect="1"/>
          </p:cNvPicPr>
          <p:nvPr/>
        </p:nvPicPr>
        <p:blipFill>
          <a:blip r:embed="rId8"/>
          <a:stretch>
            <a:fillRect/>
          </a:stretch>
        </p:blipFill>
        <p:spPr>
          <a:xfrm>
            <a:off x="7246863" y="1839432"/>
            <a:ext cx="4701362" cy="3349255"/>
          </a:xfrm>
          <a:prstGeom prst="rect">
            <a:avLst/>
          </a:prstGeom>
        </p:spPr>
      </p:pic>
    </p:spTree>
    <p:extLst>
      <p:ext uri="{BB962C8B-B14F-4D97-AF65-F5344CB8AC3E}">
        <p14:creationId xmlns:p14="http://schemas.microsoft.com/office/powerpoint/2010/main" val="173498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2166-2E21-4B56-9CB8-C9A3A1412A11}"/>
              </a:ext>
            </a:extLst>
          </p:cNvPr>
          <p:cNvSpPr>
            <a:spLocks noGrp="1"/>
          </p:cNvSpPr>
          <p:nvPr>
            <p:ph type="title"/>
          </p:nvPr>
        </p:nvSpPr>
        <p:spPr/>
        <p:txBody>
          <a:bodyPr/>
          <a:lstStyle/>
          <a:p>
            <a:r>
              <a:rPr lang="en-GB" b="1" u="sng" dirty="0">
                <a:effectLst>
                  <a:outerShdw blurRad="38100" dist="38100" dir="2700000" algn="tl">
                    <a:srgbClr val="000000">
                      <a:alpha val="43137"/>
                    </a:srgbClr>
                  </a:outerShdw>
                </a:effectLst>
              </a:rPr>
              <a:t>Confidentiality, Information Sharing and Consent</a:t>
            </a:r>
          </a:p>
        </p:txBody>
      </p:sp>
      <p:sp>
        <p:nvSpPr>
          <p:cNvPr id="3" name="Content Placeholder 2">
            <a:extLst>
              <a:ext uri="{FF2B5EF4-FFF2-40B4-BE49-F238E27FC236}">
                <a16:creationId xmlns:a16="http://schemas.microsoft.com/office/drawing/2014/main" id="{3F6A2798-9AD7-44D7-A47B-FC43EE728B92}"/>
              </a:ext>
            </a:extLst>
          </p:cNvPr>
          <p:cNvSpPr>
            <a:spLocks noGrp="1"/>
          </p:cNvSpPr>
          <p:nvPr>
            <p:ph idx="1"/>
          </p:nvPr>
        </p:nvSpPr>
        <p:spPr>
          <a:xfrm>
            <a:off x="838200" y="1825625"/>
            <a:ext cx="5583865" cy="4351338"/>
          </a:xfrm>
        </p:spPr>
        <p:txBody>
          <a:bodyPr>
            <a:normAutofit/>
          </a:bodyPr>
          <a:lstStyle/>
          <a:p>
            <a:pPr marL="0" indent="0">
              <a:buNone/>
            </a:pPr>
            <a:r>
              <a:rPr lang="en-GB" dirty="0"/>
              <a:t>Information sharing is essential for effective safeguarding and promoting the welfare of children, young people and adults at risk. It is a key factor identified in many Serious Case Reviews (SCRs), where poor information sharing has resulted in missed opportunities to take action that keeps vulnerable groups safe.</a:t>
            </a:r>
          </a:p>
          <a:p>
            <a:endParaRPr lang="en-GB" dirty="0"/>
          </a:p>
        </p:txBody>
      </p:sp>
      <p:pic>
        <p:nvPicPr>
          <p:cNvPr id="4" name="Picture 3">
            <a:extLst>
              <a:ext uri="{FF2B5EF4-FFF2-40B4-BE49-F238E27FC236}">
                <a16:creationId xmlns:a16="http://schemas.microsoft.com/office/drawing/2014/main" id="{79A3A415-CBDF-42B7-80C6-DA05B559B699}"/>
              </a:ext>
            </a:extLst>
          </p:cNvPr>
          <p:cNvPicPr>
            <a:picLocks noChangeAspect="1"/>
          </p:cNvPicPr>
          <p:nvPr/>
        </p:nvPicPr>
        <p:blipFill>
          <a:blip r:embed="rId3"/>
          <a:stretch>
            <a:fillRect/>
          </a:stretch>
        </p:blipFill>
        <p:spPr>
          <a:xfrm>
            <a:off x="6422065" y="1290305"/>
            <a:ext cx="3914775" cy="2533650"/>
          </a:xfrm>
          <a:prstGeom prst="rect">
            <a:avLst/>
          </a:prstGeom>
        </p:spPr>
      </p:pic>
      <p:pic>
        <p:nvPicPr>
          <p:cNvPr id="5" name="Picture 4">
            <a:extLst>
              <a:ext uri="{FF2B5EF4-FFF2-40B4-BE49-F238E27FC236}">
                <a16:creationId xmlns:a16="http://schemas.microsoft.com/office/drawing/2014/main" id="{D839C8CC-7A22-4B2B-82CD-6EFB92D4A8D1}"/>
              </a:ext>
            </a:extLst>
          </p:cNvPr>
          <p:cNvPicPr>
            <a:picLocks noChangeAspect="1"/>
          </p:cNvPicPr>
          <p:nvPr/>
        </p:nvPicPr>
        <p:blipFill>
          <a:blip r:embed="rId4"/>
          <a:stretch>
            <a:fillRect/>
          </a:stretch>
        </p:blipFill>
        <p:spPr>
          <a:xfrm>
            <a:off x="7124700" y="3694814"/>
            <a:ext cx="1714500" cy="1714500"/>
          </a:xfrm>
          <a:prstGeom prst="rect">
            <a:avLst/>
          </a:prstGeom>
        </p:spPr>
      </p:pic>
      <p:pic>
        <p:nvPicPr>
          <p:cNvPr id="6" name="Picture 5">
            <a:extLst>
              <a:ext uri="{FF2B5EF4-FFF2-40B4-BE49-F238E27FC236}">
                <a16:creationId xmlns:a16="http://schemas.microsoft.com/office/drawing/2014/main" id="{61DCDF79-521B-4FCE-9FB7-2A61A3D3A61B}"/>
              </a:ext>
            </a:extLst>
          </p:cNvPr>
          <p:cNvPicPr>
            <a:picLocks noChangeAspect="1"/>
          </p:cNvPicPr>
          <p:nvPr/>
        </p:nvPicPr>
        <p:blipFill>
          <a:blip r:embed="rId5"/>
          <a:stretch>
            <a:fillRect/>
          </a:stretch>
        </p:blipFill>
        <p:spPr>
          <a:xfrm>
            <a:off x="8839200" y="2969752"/>
            <a:ext cx="2514600" cy="2914650"/>
          </a:xfrm>
          <a:prstGeom prst="rect">
            <a:avLst/>
          </a:prstGeom>
        </p:spPr>
      </p:pic>
      <p:sp>
        <p:nvSpPr>
          <p:cNvPr id="9" name="Arrow: Curved Up 8">
            <a:extLst>
              <a:ext uri="{FF2B5EF4-FFF2-40B4-BE49-F238E27FC236}">
                <a16:creationId xmlns:a16="http://schemas.microsoft.com/office/drawing/2014/main" id="{BCD7B98B-4857-4395-8FB7-34049A554C03}"/>
              </a:ext>
            </a:extLst>
          </p:cNvPr>
          <p:cNvSpPr/>
          <p:nvPr/>
        </p:nvSpPr>
        <p:spPr>
          <a:xfrm rot="20870911">
            <a:off x="2105246" y="5495510"/>
            <a:ext cx="5019453" cy="91899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0674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DC81-7843-4657-8517-1FA31EC063B6}"/>
              </a:ext>
            </a:extLst>
          </p:cNvPr>
          <p:cNvSpPr>
            <a:spLocks noGrp="1"/>
          </p:cNvSpPr>
          <p:nvPr>
            <p:ph type="title"/>
          </p:nvPr>
        </p:nvSpPr>
        <p:spPr>
          <a:xfrm>
            <a:off x="838200" y="365125"/>
            <a:ext cx="10515600" cy="1325563"/>
          </a:xfrm>
        </p:spPr>
        <p:txBody>
          <a:bodyPr/>
          <a:lstStyle/>
          <a:p>
            <a:r>
              <a:rPr lang="en-GB" b="1" u="sng" dirty="0">
                <a:effectLst>
                  <a:outerShdw blurRad="38100" dist="38100" dir="2700000" algn="tl">
                    <a:srgbClr val="000000">
                      <a:alpha val="43137"/>
                    </a:srgbClr>
                  </a:outerShdw>
                </a:effectLst>
              </a:rPr>
              <a:t>Types of Abuse</a:t>
            </a:r>
          </a:p>
        </p:txBody>
      </p:sp>
      <p:graphicFrame>
        <p:nvGraphicFramePr>
          <p:cNvPr id="4" name="Table 4">
            <a:extLst>
              <a:ext uri="{FF2B5EF4-FFF2-40B4-BE49-F238E27FC236}">
                <a16:creationId xmlns:a16="http://schemas.microsoft.com/office/drawing/2014/main" id="{D0525045-F333-4EF6-B709-CA23D98FD91E}"/>
              </a:ext>
            </a:extLst>
          </p:cNvPr>
          <p:cNvGraphicFramePr>
            <a:graphicFrameLocks noGrp="1"/>
          </p:cNvGraphicFramePr>
          <p:nvPr>
            <p:ph idx="1"/>
            <p:extLst>
              <p:ext uri="{D42A27DB-BD31-4B8C-83A1-F6EECF244321}">
                <p14:modId xmlns:p14="http://schemas.microsoft.com/office/powerpoint/2010/main" val="4075341091"/>
              </p:ext>
            </p:extLst>
          </p:nvPr>
        </p:nvGraphicFramePr>
        <p:xfrm>
          <a:off x="838200" y="1825625"/>
          <a:ext cx="10515600" cy="3505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86534151"/>
                    </a:ext>
                  </a:extLst>
                </a:gridCol>
                <a:gridCol w="5257800">
                  <a:extLst>
                    <a:ext uri="{9D8B030D-6E8A-4147-A177-3AD203B41FA5}">
                      <a16:colId xmlns:a16="http://schemas.microsoft.com/office/drawing/2014/main" val="1692965942"/>
                    </a:ext>
                  </a:extLst>
                </a:gridCol>
              </a:tblGrid>
              <a:tr h="370840">
                <a:tc>
                  <a:txBody>
                    <a:bodyPr/>
                    <a:lstStyle/>
                    <a:p>
                      <a:pPr algn="ctr"/>
                      <a:r>
                        <a:rPr lang="en-GB" sz="2000" dirty="0"/>
                        <a:t>Adults</a:t>
                      </a:r>
                    </a:p>
                  </a:txBody>
                  <a:tcPr/>
                </a:tc>
                <a:tc>
                  <a:txBody>
                    <a:bodyPr/>
                    <a:lstStyle/>
                    <a:p>
                      <a:pPr algn="ctr"/>
                      <a:r>
                        <a:rPr lang="en-GB" sz="2000" dirty="0"/>
                        <a:t>Children</a:t>
                      </a:r>
                    </a:p>
                  </a:txBody>
                  <a:tcPr/>
                </a:tc>
                <a:extLst>
                  <a:ext uri="{0D108BD9-81ED-4DB2-BD59-A6C34878D82A}">
                    <a16:rowId xmlns:a16="http://schemas.microsoft.com/office/drawing/2014/main" val="951341811"/>
                  </a:ext>
                </a:extLst>
              </a:tr>
              <a:tr h="370840">
                <a:tc>
                  <a:txBody>
                    <a:bodyPr/>
                    <a:lstStyle/>
                    <a:p>
                      <a:r>
                        <a:rPr lang="en-GB" sz="1800" b="0" dirty="0"/>
                        <a:t>Physical Abuse</a:t>
                      </a:r>
                    </a:p>
                    <a:p>
                      <a:r>
                        <a:rPr lang="en-GB" sz="1800" b="0" dirty="0"/>
                        <a:t>Sexual Abuse</a:t>
                      </a:r>
                    </a:p>
                    <a:p>
                      <a:r>
                        <a:rPr lang="en-GB" sz="1800" b="0" dirty="0"/>
                        <a:t>Neglect / Acts of Omission</a:t>
                      </a:r>
                    </a:p>
                    <a:p>
                      <a:r>
                        <a:rPr lang="en-GB" sz="1800" b="0" dirty="0"/>
                        <a:t>Domestic violence or abuse</a:t>
                      </a:r>
                    </a:p>
                    <a:p>
                      <a:r>
                        <a:rPr lang="en-GB" sz="1800" b="0" dirty="0"/>
                        <a:t>Psychological or emotional abuse</a:t>
                      </a:r>
                    </a:p>
                    <a:p>
                      <a:r>
                        <a:rPr lang="en-GB" sz="1800" b="0" dirty="0"/>
                        <a:t>Financial or material abuse</a:t>
                      </a:r>
                    </a:p>
                    <a:p>
                      <a:r>
                        <a:rPr lang="en-GB" sz="1800" b="0" dirty="0"/>
                        <a:t>Modern slavery</a:t>
                      </a:r>
                    </a:p>
                    <a:p>
                      <a:r>
                        <a:rPr lang="en-GB" sz="1800" b="0" dirty="0"/>
                        <a:t>Discriminatory abuse</a:t>
                      </a:r>
                    </a:p>
                    <a:p>
                      <a:r>
                        <a:rPr lang="en-GB" sz="1800" b="0" dirty="0"/>
                        <a:t>Organisational or institutional abuse</a:t>
                      </a:r>
                    </a:p>
                    <a:p>
                      <a:r>
                        <a:rPr lang="en-GB" sz="1800" b="0" dirty="0"/>
                        <a:t>Self-neglect</a:t>
                      </a:r>
                    </a:p>
                    <a:p>
                      <a:endParaRPr lang="en-GB" dirty="0"/>
                    </a:p>
                  </a:txBody>
                  <a:tcPr/>
                </a:tc>
                <a:tc>
                  <a:txBody>
                    <a:bodyPr/>
                    <a:lstStyle/>
                    <a:p>
                      <a:r>
                        <a:rPr lang="en-GB" dirty="0"/>
                        <a:t>Physical Abuse</a:t>
                      </a:r>
                    </a:p>
                    <a:p>
                      <a:r>
                        <a:rPr lang="en-GB" dirty="0"/>
                        <a:t>Sexual Abuse and Exploitation</a:t>
                      </a:r>
                    </a:p>
                    <a:p>
                      <a:r>
                        <a:rPr lang="en-GB" dirty="0"/>
                        <a:t>Neglect</a:t>
                      </a:r>
                    </a:p>
                    <a:p>
                      <a:r>
                        <a:rPr lang="en-GB" dirty="0"/>
                        <a:t>Emotional / Psychological Abuse</a:t>
                      </a:r>
                    </a:p>
                    <a:p>
                      <a:endParaRPr lang="en-GB" dirty="0"/>
                    </a:p>
                  </a:txBody>
                  <a:tcPr/>
                </a:tc>
                <a:extLst>
                  <a:ext uri="{0D108BD9-81ED-4DB2-BD59-A6C34878D82A}">
                    <a16:rowId xmlns:a16="http://schemas.microsoft.com/office/drawing/2014/main" val="694083981"/>
                  </a:ext>
                </a:extLst>
              </a:tr>
            </a:tbl>
          </a:graphicData>
        </a:graphic>
      </p:graphicFrame>
    </p:spTree>
    <p:extLst>
      <p:ext uri="{BB962C8B-B14F-4D97-AF65-F5344CB8AC3E}">
        <p14:creationId xmlns:p14="http://schemas.microsoft.com/office/powerpoint/2010/main" val="340891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2C05-4CED-416C-8E65-3AC301CF36F1}"/>
              </a:ext>
            </a:extLst>
          </p:cNvPr>
          <p:cNvSpPr>
            <a:spLocks noGrp="1"/>
          </p:cNvSpPr>
          <p:nvPr>
            <p:ph type="title"/>
          </p:nvPr>
        </p:nvSpPr>
        <p:spPr/>
        <p:txBody>
          <a:bodyPr/>
          <a:lstStyle/>
          <a:p>
            <a:r>
              <a:rPr lang="en-GB" b="1" u="sng" dirty="0">
                <a:effectLst>
                  <a:outerShdw blurRad="38100" dist="38100" dir="2700000" algn="tl">
                    <a:srgbClr val="000000">
                      <a:alpha val="43137"/>
                    </a:srgbClr>
                  </a:outerShdw>
                </a:effectLst>
              </a:rPr>
              <a:t>How to respond to a safeguarding disclosure</a:t>
            </a:r>
          </a:p>
        </p:txBody>
      </p:sp>
      <p:sp>
        <p:nvSpPr>
          <p:cNvPr id="3" name="Content Placeholder 2">
            <a:extLst>
              <a:ext uri="{FF2B5EF4-FFF2-40B4-BE49-F238E27FC236}">
                <a16:creationId xmlns:a16="http://schemas.microsoft.com/office/drawing/2014/main" id="{DA85D29E-5BFA-4E10-BB67-FB921593F196}"/>
              </a:ext>
            </a:extLst>
          </p:cNvPr>
          <p:cNvSpPr>
            <a:spLocks noGrp="1"/>
          </p:cNvSpPr>
          <p:nvPr>
            <p:ph idx="1"/>
          </p:nvPr>
        </p:nvSpPr>
        <p:spPr>
          <a:xfrm>
            <a:off x="838200" y="2141537"/>
            <a:ext cx="5257800" cy="4351338"/>
          </a:xfrm>
        </p:spPr>
        <p:txBody>
          <a:bodyPr/>
          <a:lstStyle/>
          <a:p>
            <a:pPr marL="0" indent="0">
              <a:buNone/>
            </a:pPr>
            <a:r>
              <a:rPr lang="en-GB" dirty="0"/>
              <a:t>Being the recipient of a safeguarding disclosure can be incredibly difficult, especially if the recipient is not a Safeguarding Lead.  However, choosing not to respond to a disclosure can never happen, regardless of how uncomfortable the recipient is. </a:t>
            </a:r>
          </a:p>
        </p:txBody>
      </p:sp>
      <p:sp>
        <p:nvSpPr>
          <p:cNvPr id="4" name="Rectangle 3">
            <a:extLst>
              <a:ext uri="{FF2B5EF4-FFF2-40B4-BE49-F238E27FC236}">
                <a16:creationId xmlns:a16="http://schemas.microsoft.com/office/drawing/2014/main" id="{6EFE9FD2-E145-4996-AEC0-95BF195DBB66}"/>
              </a:ext>
            </a:extLst>
          </p:cNvPr>
          <p:cNvSpPr/>
          <p:nvPr/>
        </p:nvSpPr>
        <p:spPr>
          <a:xfrm>
            <a:off x="6096000" y="1166842"/>
            <a:ext cx="5646345" cy="4524315"/>
          </a:xfrm>
          <a:prstGeom prst="rect">
            <a:avLst/>
          </a:prstGeom>
          <a:noFill/>
        </p:spPr>
        <p:txBody>
          <a:bodyPr wrap="square" lIns="91440" tIns="45720" rIns="91440" bIns="45720">
            <a:spAutoFit/>
          </a:bodyPr>
          <a:lstStyle/>
          <a:p>
            <a:pPr algn="ct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DOING NOTHING IS NEVER AN OPTION</a:t>
            </a:r>
            <a:endPar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2279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4714-5FEE-4ACC-A8FF-1566BA74E32C}"/>
              </a:ext>
            </a:extLst>
          </p:cNvPr>
          <p:cNvSpPr>
            <a:spLocks noGrp="1"/>
          </p:cNvSpPr>
          <p:nvPr>
            <p:ph type="title"/>
          </p:nvPr>
        </p:nvSpPr>
        <p:spPr>
          <a:xfrm>
            <a:off x="838200" y="400641"/>
            <a:ext cx="10515600" cy="1325563"/>
          </a:xfrm>
        </p:spPr>
        <p:txBody>
          <a:bodyPr/>
          <a:lstStyle/>
          <a:p>
            <a:r>
              <a:rPr lang="en-GB" b="1" u="sng" dirty="0">
                <a:solidFill>
                  <a:srgbClr val="002060"/>
                </a:solidFill>
                <a:effectLst>
                  <a:outerShdw blurRad="38100" dist="38100" dir="2700000" algn="tl">
                    <a:srgbClr val="000000">
                      <a:alpha val="43137"/>
                    </a:srgbClr>
                  </a:outerShdw>
                </a:effectLst>
              </a:rPr>
              <a:t>Dos and Don’ts when dealing with a disclosure</a:t>
            </a:r>
          </a:p>
        </p:txBody>
      </p:sp>
      <p:graphicFrame>
        <p:nvGraphicFramePr>
          <p:cNvPr id="4" name="Table 4">
            <a:extLst>
              <a:ext uri="{FF2B5EF4-FFF2-40B4-BE49-F238E27FC236}">
                <a16:creationId xmlns:a16="http://schemas.microsoft.com/office/drawing/2014/main" id="{4679FDA4-CE28-4A88-A9ED-8A087EF26304}"/>
              </a:ext>
            </a:extLst>
          </p:cNvPr>
          <p:cNvGraphicFramePr>
            <a:graphicFrameLocks noGrp="1"/>
          </p:cNvGraphicFramePr>
          <p:nvPr>
            <p:ph idx="1"/>
            <p:extLst>
              <p:ext uri="{D42A27DB-BD31-4B8C-83A1-F6EECF244321}">
                <p14:modId xmlns:p14="http://schemas.microsoft.com/office/powerpoint/2010/main" val="29058258"/>
              </p:ext>
            </p:extLst>
          </p:nvPr>
        </p:nvGraphicFramePr>
        <p:xfrm>
          <a:off x="838200" y="1825625"/>
          <a:ext cx="10515600" cy="2931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97321923"/>
                    </a:ext>
                  </a:extLst>
                </a:gridCol>
                <a:gridCol w="5257800">
                  <a:extLst>
                    <a:ext uri="{9D8B030D-6E8A-4147-A177-3AD203B41FA5}">
                      <a16:colId xmlns:a16="http://schemas.microsoft.com/office/drawing/2014/main" val="957979744"/>
                    </a:ext>
                  </a:extLst>
                </a:gridCol>
              </a:tblGrid>
              <a:tr h="370840">
                <a:tc>
                  <a:txBody>
                    <a:bodyPr/>
                    <a:lstStyle/>
                    <a:p>
                      <a:r>
                        <a:rPr lang="en-GB" dirty="0"/>
                        <a:t>Do</a:t>
                      </a:r>
                    </a:p>
                  </a:txBody>
                  <a:tcPr/>
                </a:tc>
                <a:tc>
                  <a:txBody>
                    <a:bodyPr/>
                    <a:lstStyle/>
                    <a:p>
                      <a:r>
                        <a:rPr lang="en-GB" dirty="0"/>
                        <a:t>Don’t</a:t>
                      </a:r>
                    </a:p>
                  </a:txBody>
                  <a:tcPr/>
                </a:tc>
                <a:extLst>
                  <a:ext uri="{0D108BD9-81ED-4DB2-BD59-A6C34878D82A}">
                    <a16:rowId xmlns:a16="http://schemas.microsoft.com/office/drawing/2014/main" val="3648666620"/>
                  </a:ext>
                </a:extLst>
              </a:tr>
              <a:tr h="370840">
                <a:tc>
                  <a:txBody>
                    <a:bodyPr/>
                    <a:lstStyle/>
                    <a:p>
                      <a:r>
                        <a:rPr lang="en-GB" dirty="0"/>
                        <a:t>Listen carefully and trust what the person is telling you implicitly </a:t>
                      </a:r>
                    </a:p>
                  </a:txBody>
                  <a:tcPr/>
                </a:tc>
                <a:tc>
                  <a:txBody>
                    <a:bodyPr/>
                    <a:lstStyle/>
                    <a:p>
                      <a:r>
                        <a:rPr lang="en-GB" dirty="0"/>
                        <a:t>Tell the person you will keep what they have told you a secret</a:t>
                      </a:r>
                    </a:p>
                  </a:txBody>
                  <a:tcPr/>
                </a:tc>
                <a:extLst>
                  <a:ext uri="{0D108BD9-81ED-4DB2-BD59-A6C34878D82A}">
                    <a16:rowId xmlns:a16="http://schemas.microsoft.com/office/drawing/2014/main" val="130269621"/>
                  </a:ext>
                </a:extLst>
              </a:tr>
              <a:tr h="370840">
                <a:tc>
                  <a:txBody>
                    <a:bodyPr/>
                    <a:lstStyle/>
                    <a:p>
                      <a:r>
                        <a:rPr lang="en-GB" dirty="0"/>
                        <a:t>Thank the person for telling you and offer them reassurance that you will help them</a:t>
                      </a:r>
                    </a:p>
                  </a:txBody>
                  <a:tcPr/>
                </a:tc>
                <a:tc>
                  <a:txBody>
                    <a:bodyPr/>
                    <a:lstStyle/>
                    <a:p>
                      <a:r>
                        <a:rPr lang="en-GB" dirty="0"/>
                        <a:t>Panic, overreact, be judgmental, make assumptions or put words in the person's mouth</a:t>
                      </a:r>
                    </a:p>
                  </a:txBody>
                  <a:tcPr/>
                </a:tc>
                <a:extLst>
                  <a:ext uri="{0D108BD9-81ED-4DB2-BD59-A6C34878D82A}">
                    <a16:rowId xmlns:a16="http://schemas.microsoft.com/office/drawing/2014/main" val="1535919860"/>
                  </a:ext>
                </a:extLst>
              </a:tr>
              <a:tr h="370840">
                <a:tc>
                  <a:txBody>
                    <a:bodyPr/>
                    <a:lstStyle/>
                    <a:p>
                      <a:r>
                        <a:rPr lang="en-GB" dirty="0"/>
                        <a:t>Make a written factual record asap using the persons own words where possible</a:t>
                      </a:r>
                    </a:p>
                  </a:txBody>
                  <a:tcPr/>
                </a:tc>
                <a:tc>
                  <a:txBody>
                    <a:bodyPr/>
                    <a:lstStyle/>
                    <a:p>
                      <a:r>
                        <a:rPr lang="en-GB" dirty="0"/>
                        <a:t>Investigate the allegations or ask the victim to repeatedly go over the facts </a:t>
                      </a:r>
                    </a:p>
                  </a:txBody>
                  <a:tcPr/>
                </a:tc>
                <a:extLst>
                  <a:ext uri="{0D108BD9-81ED-4DB2-BD59-A6C34878D82A}">
                    <a16:rowId xmlns:a16="http://schemas.microsoft.com/office/drawing/2014/main" val="3761388810"/>
                  </a:ext>
                </a:extLst>
              </a:tr>
              <a:tr h="370840">
                <a:tc>
                  <a:txBody>
                    <a:bodyPr/>
                    <a:lstStyle/>
                    <a:p>
                      <a:r>
                        <a:rPr lang="en-GB" dirty="0"/>
                        <a:t>Share your concerns with the Club Welfare Officer or the RYA Safeguarding Team</a:t>
                      </a:r>
                    </a:p>
                  </a:txBody>
                  <a:tcPr/>
                </a:tc>
                <a:tc>
                  <a:txBody>
                    <a:bodyPr/>
                    <a:lstStyle/>
                    <a:p>
                      <a:r>
                        <a:rPr lang="en-GB" dirty="0"/>
                        <a:t>Discuss the disclosure with people who do not need to know </a:t>
                      </a:r>
                    </a:p>
                  </a:txBody>
                  <a:tcPr/>
                </a:tc>
                <a:extLst>
                  <a:ext uri="{0D108BD9-81ED-4DB2-BD59-A6C34878D82A}">
                    <a16:rowId xmlns:a16="http://schemas.microsoft.com/office/drawing/2014/main" val="625663750"/>
                  </a:ext>
                </a:extLst>
              </a:tr>
            </a:tbl>
          </a:graphicData>
        </a:graphic>
      </p:graphicFrame>
      <p:sp>
        <p:nvSpPr>
          <p:cNvPr id="5" name="Rectangle 4">
            <a:extLst>
              <a:ext uri="{FF2B5EF4-FFF2-40B4-BE49-F238E27FC236}">
                <a16:creationId xmlns:a16="http://schemas.microsoft.com/office/drawing/2014/main" id="{348FFA77-7712-4D25-BCE4-35558DB9C805}"/>
              </a:ext>
            </a:extLst>
          </p:cNvPr>
          <p:cNvSpPr/>
          <p:nvPr/>
        </p:nvSpPr>
        <p:spPr>
          <a:xfrm>
            <a:off x="1137684" y="5013562"/>
            <a:ext cx="9707526" cy="954107"/>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Remember, if a crime has been committed call the police straight away</a:t>
            </a:r>
          </a:p>
        </p:txBody>
      </p:sp>
    </p:spTree>
    <p:extLst>
      <p:ext uri="{BB962C8B-B14F-4D97-AF65-F5344CB8AC3E}">
        <p14:creationId xmlns:p14="http://schemas.microsoft.com/office/powerpoint/2010/main" val="83740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C6BF-3C70-4F62-9C5B-F1C0D0642AE6}"/>
              </a:ext>
            </a:extLst>
          </p:cNvPr>
          <p:cNvSpPr>
            <a:spLocks noGrp="1"/>
          </p:cNvSpPr>
          <p:nvPr>
            <p:ph type="title"/>
          </p:nvPr>
        </p:nvSpPr>
        <p:spPr/>
        <p:txBody>
          <a:bodyPr>
            <a:normAutofit fontScale="90000"/>
          </a:bodyPr>
          <a:lstStyle/>
          <a:p>
            <a:r>
              <a:rPr lang="en-GB" b="1" u="sng" dirty="0">
                <a:solidFill>
                  <a:srgbClr val="002060"/>
                </a:solidFill>
                <a:effectLst>
                  <a:outerShdw blurRad="38100" dist="38100" dir="2700000" algn="tl">
                    <a:srgbClr val="000000">
                      <a:alpha val="43137"/>
                    </a:srgbClr>
                  </a:outerShdw>
                </a:effectLst>
              </a:rPr>
              <a:t>No matter how long you have known someone or how well you think you know them, YOU DON’T!</a:t>
            </a:r>
          </a:p>
        </p:txBody>
      </p:sp>
      <p:pic>
        <p:nvPicPr>
          <p:cNvPr id="8" name="Content Placeholder 7">
            <a:extLst>
              <a:ext uri="{FF2B5EF4-FFF2-40B4-BE49-F238E27FC236}">
                <a16:creationId xmlns:a16="http://schemas.microsoft.com/office/drawing/2014/main" id="{6033C397-D9C5-40E4-8DE1-4678354F940E}"/>
              </a:ext>
            </a:extLst>
          </p:cNvPr>
          <p:cNvPicPr>
            <a:picLocks noGrp="1" noChangeAspect="1"/>
          </p:cNvPicPr>
          <p:nvPr>
            <p:ph idx="1"/>
          </p:nvPr>
        </p:nvPicPr>
        <p:blipFill>
          <a:blip r:embed="rId3"/>
          <a:stretch>
            <a:fillRect/>
          </a:stretch>
        </p:blipFill>
        <p:spPr>
          <a:xfrm>
            <a:off x="5363022" y="4747367"/>
            <a:ext cx="3407959" cy="1926503"/>
          </a:xfrm>
          <a:prstGeom prst="rect">
            <a:avLst/>
          </a:prstGeom>
        </p:spPr>
      </p:pic>
      <p:pic>
        <p:nvPicPr>
          <p:cNvPr id="4" name="Picture 3">
            <a:extLst>
              <a:ext uri="{FF2B5EF4-FFF2-40B4-BE49-F238E27FC236}">
                <a16:creationId xmlns:a16="http://schemas.microsoft.com/office/drawing/2014/main" id="{150E24FB-35F6-42ED-91CC-3185305477AC}"/>
              </a:ext>
            </a:extLst>
          </p:cNvPr>
          <p:cNvPicPr>
            <a:picLocks noChangeAspect="1"/>
          </p:cNvPicPr>
          <p:nvPr/>
        </p:nvPicPr>
        <p:blipFill>
          <a:blip r:embed="rId4"/>
          <a:stretch>
            <a:fillRect/>
          </a:stretch>
        </p:blipFill>
        <p:spPr>
          <a:xfrm>
            <a:off x="265814" y="2039350"/>
            <a:ext cx="2187185" cy="2957670"/>
          </a:xfrm>
          <a:prstGeom prst="rect">
            <a:avLst/>
          </a:prstGeom>
        </p:spPr>
      </p:pic>
      <p:pic>
        <p:nvPicPr>
          <p:cNvPr id="5" name="Picture 4">
            <a:extLst>
              <a:ext uri="{FF2B5EF4-FFF2-40B4-BE49-F238E27FC236}">
                <a16:creationId xmlns:a16="http://schemas.microsoft.com/office/drawing/2014/main" id="{B60D8056-99EC-4E75-B165-1C2EA30E3D80}"/>
              </a:ext>
            </a:extLst>
          </p:cNvPr>
          <p:cNvPicPr>
            <a:picLocks noChangeAspect="1"/>
          </p:cNvPicPr>
          <p:nvPr/>
        </p:nvPicPr>
        <p:blipFill>
          <a:blip r:embed="rId5"/>
          <a:stretch>
            <a:fillRect/>
          </a:stretch>
        </p:blipFill>
        <p:spPr>
          <a:xfrm>
            <a:off x="2198110" y="2794261"/>
            <a:ext cx="3206774" cy="2359356"/>
          </a:xfrm>
          <a:prstGeom prst="rect">
            <a:avLst/>
          </a:prstGeom>
        </p:spPr>
      </p:pic>
      <p:pic>
        <p:nvPicPr>
          <p:cNvPr id="6" name="Picture 5">
            <a:extLst>
              <a:ext uri="{FF2B5EF4-FFF2-40B4-BE49-F238E27FC236}">
                <a16:creationId xmlns:a16="http://schemas.microsoft.com/office/drawing/2014/main" id="{2CFA423A-BB2E-4137-AD15-6285024116E5}"/>
              </a:ext>
            </a:extLst>
          </p:cNvPr>
          <p:cNvPicPr>
            <a:picLocks noChangeAspect="1"/>
          </p:cNvPicPr>
          <p:nvPr/>
        </p:nvPicPr>
        <p:blipFill>
          <a:blip r:embed="rId6"/>
          <a:stretch>
            <a:fillRect/>
          </a:stretch>
        </p:blipFill>
        <p:spPr>
          <a:xfrm>
            <a:off x="265814" y="4747368"/>
            <a:ext cx="3206774" cy="1926503"/>
          </a:xfrm>
          <a:prstGeom prst="rect">
            <a:avLst/>
          </a:prstGeom>
        </p:spPr>
      </p:pic>
      <p:pic>
        <p:nvPicPr>
          <p:cNvPr id="7" name="Picture 6">
            <a:extLst>
              <a:ext uri="{FF2B5EF4-FFF2-40B4-BE49-F238E27FC236}">
                <a16:creationId xmlns:a16="http://schemas.microsoft.com/office/drawing/2014/main" id="{9E921D86-94AD-4BA7-9A85-0668257EC826}"/>
              </a:ext>
            </a:extLst>
          </p:cNvPr>
          <p:cNvPicPr>
            <a:picLocks noChangeAspect="1"/>
          </p:cNvPicPr>
          <p:nvPr/>
        </p:nvPicPr>
        <p:blipFill>
          <a:blip r:embed="rId7"/>
          <a:stretch>
            <a:fillRect/>
          </a:stretch>
        </p:blipFill>
        <p:spPr>
          <a:xfrm>
            <a:off x="3175837" y="4964840"/>
            <a:ext cx="2525799" cy="1745507"/>
          </a:xfrm>
          <a:prstGeom prst="rect">
            <a:avLst/>
          </a:prstGeom>
        </p:spPr>
      </p:pic>
      <p:pic>
        <p:nvPicPr>
          <p:cNvPr id="9" name="Picture 8">
            <a:extLst>
              <a:ext uri="{FF2B5EF4-FFF2-40B4-BE49-F238E27FC236}">
                <a16:creationId xmlns:a16="http://schemas.microsoft.com/office/drawing/2014/main" id="{37C731F6-876C-4AE4-BAB3-5D00D1F5E6E7}"/>
              </a:ext>
            </a:extLst>
          </p:cNvPr>
          <p:cNvPicPr>
            <a:picLocks noChangeAspect="1"/>
          </p:cNvPicPr>
          <p:nvPr/>
        </p:nvPicPr>
        <p:blipFill>
          <a:blip r:embed="rId8"/>
          <a:stretch>
            <a:fillRect/>
          </a:stretch>
        </p:blipFill>
        <p:spPr>
          <a:xfrm>
            <a:off x="4589167" y="2351028"/>
            <a:ext cx="3800475" cy="2505075"/>
          </a:xfrm>
          <a:prstGeom prst="rect">
            <a:avLst/>
          </a:prstGeom>
        </p:spPr>
      </p:pic>
      <p:pic>
        <p:nvPicPr>
          <p:cNvPr id="10" name="Picture 9">
            <a:extLst>
              <a:ext uri="{FF2B5EF4-FFF2-40B4-BE49-F238E27FC236}">
                <a16:creationId xmlns:a16="http://schemas.microsoft.com/office/drawing/2014/main" id="{65F1E6AD-4538-46B6-B24A-35D3D0029CAE}"/>
              </a:ext>
            </a:extLst>
          </p:cNvPr>
          <p:cNvPicPr>
            <a:picLocks noChangeAspect="1"/>
          </p:cNvPicPr>
          <p:nvPr/>
        </p:nvPicPr>
        <p:blipFill rotWithShape="1">
          <a:blip r:embed="rId9"/>
          <a:srcRect r="35122"/>
          <a:stretch/>
        </p:blipFill>
        <p:spPr>
          <a:xfrm>
            <a:off x="8349390" y="2039350"/>
            <a:ext cx="3800476" cy="3895725"/>
          </a:xfrm>
          <a:prstGeom prst="rect">
            <a:avLst/>
          </a:prstGeom>
        </p:spPr>
      </p:pic>
    </p:spTree>
    <p:extLst>
      <p:ext uri="{BB962C8B-B14F-4D97-AF65-F5344CB8AC3E}">
        <p14:creationId xmlns:p14="http://schemas.microsoft.com/office/powerpoint/2010/main" val="341539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185E-13DB-4E97-9AAF-47B6EEBAFBD7}"/>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Who should I report a concern to?</a:t>
            </a:r>
          </a:p>
        </p:txBody>
      </p:sp>
      <p:sp>
        <p:nvSpPr>
          <p:cNvPr id="3" name="Content Placeholder 2">
            <a:extLst>
              <a:ext uri="{FF2B5EF4-FFF2-40B4-BE49-F238E27FC236}">
                <a16:creationId xmlns:a16="http://schemas.microsoft.com/office/drawing/2014/main" id="{502D42D5-0CDD-4BB0-B556-9D1BF8CDA3E7}"/>
              </a:ext>
            </a:extLst>
          </p:cNvPr>
          <p:cNvSpPr>
            <a:spLocks noGrp="1"/>
          </p:cNvSpPr>
          <p:nvPr>
            <p:ph idx="1"/>
          </p:nvPr>
        </p:nvSpPr>
        <p:spPr>
          <a:xfrm>
            <a:off x="838200" y="1592078"/>
            <a:ext cx="5257800" cy="3915589"/>
          </a:xfrm>
        </p:spPr>
        <p:txBody>
          <a:bodyPr/>
          <a:lstStyle/>
          <a:p>
            <a:pPr marL="0" indent="0" algn="ctr">
              <a:buNone/>
            </a:pPr>
            <a:r>
              <a:rPr lang="en-GB" b="1" u="sng" dirty="0">
                <a:solidFill>
                  <a:schemeClr val="accent1"/>
                </a:solidFill>
              </a:rPr>
              <a:t>The Club Welfare Officer</a:t>
            </a:r>
          </a:p>
          <a:p>
            <a:pPr marL="0" indent="0" algn="ctr">
              <a:buNone/>
            </a:pPr>
            <a:endParaRPr lang="en-GB" b="1" dirty="0"/>
          </a:p>
          <a:p>
            <a:pPr marL="0" indent="0" algn="ctr">
              <a:buNone/>
            </a:pPr>
            <a:endParaRPr lang="en-GB" b="1" dirty="0"/>
          </a:p>
          <a:p>
            <a:pPr marL="0" indent="0" algn="ctr">
              <a:buNone/>
            </a:pPr>
            <a:r>
              <a:rPr lang="en-GB" b="1" dirty="0"/>
              <a:t>[Insert Details]</a:t>
            </a:r>
          </a:p>
        </p:txBody>
      </p:sp>
      <p:sp>
        <p:nvSpPr>
          <p:cNvPr id="4" name="Content Placeholder 2">
            <a:extLst>
              <a:ext uri="{FF2B5EF4-FFF2-40B4-BE49-F238E27FC236}">
                <a16:creationId xmlns:a16="http://schemas.microsoft.com/office/drawing/2014/main" id="{81923AF4-4A4E-43E2-AFF6-505FA09DCA28}"/>
              </a:ext>
            </a:extLst>
          </p:cNvPr>
          <p:cNvSpPr txBox="1">
            <a:spLocks/>
          </p:cNvSpPr>
          <p:nvPr/>
        </p:nvSpPr>
        <p:spPr>
          <a:xfrm>
            <a:off x="6096000" y="1592078"/>
            <a:ext cx="5257800" cy="391558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u="sng" dirty="0">
                <a:solidFill>
                  <a:schemeClr val="accent1"/>
                </a:solidFill>
              </a:rPr>
              <a:t>The RYA Safeguarding Team</a:t>
            </a:r>
          </a:p>
          <a:p>
            <a:r>
              <a:rPr lang="en-GB" sz="2000" b="1" dirty="0"/>
              <a:t>Katie Loucaides – RYA Safeguarding and Equality Manager</a:t>
            </a:r>
          </a:p>
          <a:p>
            <a:pPr marL="0" indent="0">
              <a:buNone/>
            </a:pPr>
            <a:endParaRPr lang="en-GB" sz="2000" b="1" dirty="0"/>
          </a:p>
          <a:p>
            <a:r>
              <a:rPr lang="en-GB" sz="2000" b="1" dirty="0"/>
              <a:t>Andrea Gates – RYA Safeguarding Officer</a:t>
            </a:r>
          </a:p>
          <a:p>
            <a:pPr marL="0" indent="0">
              <a:buNone/>
            </a:pPr>
            <a:endParaRPr lang="en-GB" sz="2000" b="1" dirty="0"/>
          </a:p>
          <a:p>
            <a:r>
              <a:rPr lang="en-GB" sz="2000" b="1" dirty="0"/>
              <a:t>Amy Lowbridge – RYA Safeguarding </a:t>
            </a:r>
            <a:r>
              <a:rPr lang="en-GB" sz="2000" b="1"/>
              <a:t>and Equality Senior Administrator </a:t>
            </a:r>
            <a:endParaRPr lang="en-GB" sz="2000" b="1">
              <a:cs typeface="Arial"/>
            </a:endParaRPr>
          </a:p>
          <a:p>
            <a:pPr marL="0" indent="0">
              <a:buNone/>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02380 604297 /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hlinkClick r:id="rId3"/>
              </a:rPr>
              <a:t>safeguarding@rya.org.uk</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indent="0">
              <a:buNone/>
            </a:pPr>
            <a:endParaRPr lang="en-GB" sz="2000" b="1" dirty="0"/>
          </a:p>
        </p:txBody>
      </p:sp>
    </p:spTree>
    <p:extLst>
      <p:ext uri="{BB962C8B-B14F-4D97-AF65-F5344CB8AC3E}">
        <p14:creationId xmlns:p14="http://schemas.microsoft.com/office/powerpoint/2010/main" val="258881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F6F2-CA55-49BE-8372-05BEC0C85832}"/>
              </a:ext>
            </a:extLst>
          </p:cNvPr>
          <p:cNvSpPr>
            <a:spLocks noGrp="1"/>
          </p:cNvSpPr>
          <p:nvPr>
            <p:ph type="title"/>
          </p:nvPr>
        </p:nvSpPr>
        <p:spPr>
          <a:xfrm>
            <a:off x="838200" y="500062"/>
            <a:ext cx="10515600" cy="1325563"/>
          </a:xfrm>
        </p:spPr>
        <p:txBody>
          <a:bodyPr/>
          <a:lstStyle/>
          <a:p>
            <a:r>
              <a:rPr lang="en-GB" b="1" u="sng" dirty="0">
                <a:solidFill>
                  <a:srgbClr val="002060"/>
                </a:solidFill>
                <a:effectLst>
                  <a:outerShdw blurRad="38100" dist="38100" dir="2700000" algn="tl">
                    <a:srgbClr val="000000">
                      <a:alpha val="43137"/>
                    </a:srgbClr>
                  </a:outerShdw>
                </a:effectLst>
              </a:rPr>
              <a:t>Keep yourself safe and avoid putting yourself at risk</a:t>
            </a:r>
          </a:p>
        </p:txBody>
      </p:sp>
      <p:sp>
        <p:nvSpPr>
          <p:cNvPr id="3" name="Content Placeholder 2">
            <a:extLst>
              <a:ext uri="{FF2B5EF4-FFF2-40B4-BE49-F238E27FC236}">
                <a16:creationId xmlns:a16="http://schemas.microsoft.com/office/drawing/2014/main" id="{8BB3DB15-F9E0-4614-8CA3-BE7C1F5F6D71}"/>
              </a:ext>
            </a:extLst>
          </p:cNvPr>
          <p:cNvSpPr>
            <a:spLocks noGrp="1"/>
          </p:cNvSpPr>
          <p:nvPr>
            <p:ph idx="1"/>
          </p:nvPr>
        </p:nvSpPr>
        <p:spPr>
          <a:xfrm>
            <a:off x="838200" y="2006600"/>
            <a:ext cx="5257800" cy="4351338"/>
          </a:xfrm>
        </p:spPr>
        <p:txBody>
          <a:bodyPr>
            <a:normAutofit lnSpcReduction="10000"/>
          </a:bodyPr>
          <a:lstStyle/>
          <a:p>
            <a:r>
              <a:rPr lang="en-GB" dirty="0"/>
              <a:t>Never be unsupervised with children &amp; adults at risk</a:t>
            </a:r>
          </a:p>
          <a:p>
            <a:r>
              <a:rPr lang="en-GB" dirty="0"/>
              <a:t>Avoid using showers / changing facilities where children are present</a:t>
            </a:r>
          </a:p>
          <a:p>
            <a:r>
              <a:rPr lang="en-GB" dirty="0"/>
              <a:t>Mind your language</a:t>
            </a:r>
          </a:p>
          <a:p>
            <a:r>
              <a:rPr lang="en-GB"/>
              <a:t>Avoid handling </a:t>
            </a:r>
            <a:r>
              <a:rPr lang="en-GB" dirty="0"/>
              <a:t>children and adults at risk </a:t>
            </a:r>
          </a:p>
          <a:p>
            <a:r>
              <a:rPr lang="en-GB" dirty="0"/>
              <a:t>Don’t take photographs and videos without consent </a:t>
            </a:r>
          </a:p>
          <a:p>
            <a:endParaRPr lang="en-GB" dirty="0"/>
          </a:p>
        </p:txBody>
      </p:sp>
      <p:pic>
        <p:nvPicPr>
          <p:cNvPr id="5" name="Picture 4">
            <a:extLst>
              <a:ext uri="{FF2B5EF4-FFF2-40B4-BE49-F238E27FC236}">
                <a16:creationId xmlns:a16="http://schemas.microsoft.com/office/drawing/2014/main" id="{5FE10EC3-2611-4496-B0B9-75C01F64B7E6}"/>
              </a:ext>
            </a:extLst>
          </p:cNvPr>
          <p:cNvPicPr>
            <a:picLocks noChangeAspect="1"/>
          </p:cNvPicPr>
          <p:nvPr/>
        </p:nvPicPr>
        <p:blipFill>
          <a:blip r:embed="rId3"/>
          <a:stretch>
            <a:fillRect/>
          </a:stretch>
        </p:blipFill>
        <p:spPr>
          <a:xfrm>
            <a:off x="6687879" y="1421588"/>
            <a:ext cx="4040372" cy="4729072"/>
          </a:xfrm>
          <a:prstGeom prst="rect">
            <a:avLst/>
          </a:prstGeom>
        </p:spPr>
      </p:pic>
    </p:spTree>
    <p:extLst>
      <p:ext uri="{BB962C8B-B14F-4D97-AF65-F5344CB8AC3E}">
        <p14:creationId xmlns:p14="http://schemas.microsoft.com/office/powerpoint/2010/main" val="266089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D494-83D6-450F-9D44-9E59D0EB0542}"/>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Scenario discussions</a:t>
            </a:r>
          </a:p>
        </p:txBody>
      </p:sp>
      <p:sp>
        <p:nvSpPr>
          <p:cNvPr id="3" name="Content Placeholder 2">
            <a:extLst>
              <a:ext uri="{FF2B5EF4-FFF2-40B4-BE49-F238E27FC236}">
                <a16:creationId xmlns:a16="http://schemas.microsoft.com/office/drawing/2014/main" id="{44E3D31D-E113-41CD-A652-8F97B94A6EB3}"/>
              </a:ext>
            </a:extLst>
          </p:cNvPr>
          <p:cNvSpPr>
            <a:spLocks noGrp="1"/>
          </p:cNvSpPr>
          <p:nvPr>
            <p:ph idx="1"/>
          </p:nvPr>
        </p:nvSpPr>
        <p:spPr/>
        <p:txBody>
          <a:bodyPr/>
          <a:lstStyle/>
          <a:p>
            <a:pPr marL="0" indent="0" algn="ctr">
              <a:buNone/>
            </a:pPr>
            <a:r>
              <a:rPr lang="en-GB" b="1" dirty="0"/>
              <a:t>Part 1</a:t>
            </a:r>
          </a:p>
          <a:p>
            <a:pPr marL="0" indent="0" algn="ctr">
              <a:buNone/>
            </a:pPr>
            <a:r>
              <a:rPr lang="en-GB" dirty="0"/>
              <a:t>You are walking across the club grounds towards the changing rooms. As you get closer, you notice Nigel, a 65-year-old volunteer coming out of the boys' changing rooms with his phone in his hand. He does not have a bag and does not appear to have been sailing.</a:t>
            </a:r>
          </a:p>
          <a:p>
            <a:pPr marL="0" indent="0">
              <a:buNone/>
            </a:pPr>
            <a:endParaRPr lang="en-GB" dirty="0"/>
          </a:p>
          <a:p>
            <a:pPr marL="0" indent="0" algn="ctr">
              <a:buNone/>
            </a:pPr>
            <a:r>
              <a:rPr lang="en-GB" b="1" dirty="0">
                <a:solidFill>
                  <a:schemeClr val="accent1">
                    <a:lumMod val="60000"/>
                    <a:lumOff val="40000"/>
                  </a:schemeClr>
                </a:solidFill>
              </a:rPr>
              <a:t>What do you think about this situation and what would your immediate actions be?</a:t>
            </a:r>
          </a:p>
        </p:txBody>
      </p:sp>
    </p:spTree>
    <p:extLst>
      <p:ext uri="{BB962C8B-B14F-4D97-AF65-F5344CB8AC3E}">
        <p14:creationId xmlns:p14="http://schemas.microsoft.com/office/powerpoint/2010/main" val="369201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17B1-5A03-4EDF-809F-148248D81FCE}"/>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Learning Outcomes</a:t>
            </a:r>
          </a:p>
        </p:txBody>
      </p:sp>
      <p:sp>
        <p:nvSpPr>
          <p:cNvPr id="3" name="Content Placeholder 2">
            <a:extLst>
              <a:ext uri="{FF2B5EF4-FFF2-40B4-BE49-F238E27FC236}">
                <a16:creationId xmlns:a16="http://schemas.microsoft.com/office/drawing/2014/main" id="{D384C33E-EF80-404D-87AC-28ADD1EFDBAB}"/>
              </a:ext>
            </a:extLst>
          </p:cNvPr>
          <p:cNvSpPr>
            <a:spLocks noGrp="1"/>
          </p:cNvSpPr>
          <p:nvPr>
            <p:ph idx="1"/>
          </p:nvPr>
        </p:nvSpPr>
        <p:spPr>
          <a:xfrm>
            <a:off x="838200" y="1825625"/>
            <a:ext cx="6540795" cy="4351338"/>
          </a:xfrm>
        </p:spPr>
        <p:txBody>
          <a:bodyPr/>
          <a:lstStyle/>
          <a:p>
            <a:r>
              <a:rPr lang="en-GB" dirty="0"/>
              <a:t>Have a good understanding of what safeguarding is and why it is important </a:t>
            </a:r>
          </a:p>
          <a:p>
            <a:r>
              <a:rPr lang="en-GB" dirty="0"/>
              <a:t>Understand why safeguarding is everyone’s responsibility</a:t>
            </a:r>
          </a:p>
          <a:p>
            <a:r>
              <a:rPr lang="en-GB" dirty="0"/>
              <a:t>Know how to make a referral and who to contact if you have any concerns</a:t>
            </a:r>
          </a:p>
          <a:p>
            <a:r>
              <a:rPr lang="en-GB" dirty="0"/>
              <a:t>Understand the principles surrounding confidentiality, information sharing and consent in adults</a:t>
            </a:r>
          </a:p>
          <a:p>
            <a:endParaRPr lang="en-GB" dirty="0"/>
          </a:p>
        </p:txBody>
      </p:sp>
      <p:pic>
        <p:nvPicPr>
          <p:cNvPr id="8" name="Picture 7">
            <a:extLst>
              <a:ext uri="{FF2B5EF4-FFF2-40B4-BE49-F238E27FC236}">
                <a16:creationId xmlns:a16="http://schemas.microsoft.com/office/drawing/2014/main" id="{551DFD51-77CB-4670-A02F-7193302B4F1F}"/>
              </a:ext>
            </a:extLst>
          </p:cNvPr>
          <p:cNvPicPr>
            <a:picLocks noChangeAspect="1"/>
          </p:cNvPicPr>
          <p:nvPr/>
        </p:nvPicPr>
        <p:blipFill>
          <a:blip r:embed="rId3"/>
          <a:stretch>
            <a:fillRect/>
          </a:stretch>
        </p:blipFill>
        <p:spPr>
          <a:xfrm>
            <a:off x="7257654" y="1538730"/>
            <a:ext cx="4934346" cy="3341614"/>
          </a:xfrm>
          <a:prstGeom prst="rect">
            <a:avLst/>
          </a:prstGeom>
        </p:spPr>
      </p:pic>
    </p:spTree>
    <p:extLst>
      <p:ext uri="{BB962C8B-B14F-4D97-AF65-F5344CB8AC3E}">
        <p14:creationId xmlns:p14="http://schemas.microsoft.com/office/powerpoint/2010/main" val="214288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011-A272-48A2-9947-33D7719977A6}"/>
              </a:ext>
            </a:extLst>
          </p:cNvPr>
          <p:cNvSpPr>
            <a:spLocks noGrp="1"/>
          </p:cNvSpPr>
          <p:nvPr>
            <p:ph type="title"/>
          </p:nvPr>
        </p:nvSpPr>
        <p:spPr/>
        <p:txBody>
          <a:bodyPr/>
          <a:lstStyle/>
          <a:p>
            <a:r>
              <a:rPr kumimoji="0" lang="en-GB" sz="4400" b="1"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a:ea typeface="+mj-ea"/>
                <a:cs typeface="+mj-cs"/>
              </a:rPr>
              <a:t>Scenario discussions</a:t>
            </a:r>
            <a:endParaRPr lang="en-GB" dirty="0"/>
          </a:p>
        </p:txBody>
      </p:sp>
      <p:sp>
        <p:nvSpPr>
          <p:cNvPr id="3" name="Content Placeholder 2">
            <a:extLst>
              <a:ext uri="{FF2B5EF4-FFF2-40B4-BE49-F238E27FC236}">
                <a16:creationId xmlns:a16="http://schemas.microsoft.com/office/drawing/2014/main" id="{70CC5B67-79FE-4862-B632-3F352384FF1A}"/>
              </a:ext>
            </a:extLst>
          </p:cNvPr>
          <p:cNvSpPr>
            <a:spLocks noGrp="1"/>
          </p:cNvSpPr>
          <p:nvPr>
            <p:ph idx="1"/>
          </p:nvPr>
        </p:nvSpPr>
        <p:spPr/>
        <p:txBody>
          <a:bodyPr/>
          <a:lstStyle/>
          <a:p>
            <a:pPr marL="0" indent="0" algn="ctr">
              <a:buNone/>
            </a:pPr>
            <a:r>
              <a:rPr lang="en-GB" b="1" dirty="0"/>
              <a:t>Part 2</a:t>
            </a:r>
          </a:p>
          <a:p>
            <a:pPr marL="0" indent="0" algn="ctr">
              <a:buNone/>
            </a:pPr>
            <a:endParaRPr lang="en-GB" b="1" dirty="0"/>
          </a:p>
          <a:p>
            <a:pPr marL="0" indent="0" algn="ctr">
              <a:buNone/>
            </a:pPr>
            <a:r>
              <a:rPr lang="en-GB" dirty="0"/>
              <a:t>You are shocked by what you see, but Nigel has disappeared, as you walk into the restaurant, you notice that Nigel is looking at his phone. As you approach, you can see a naked image of one of the young sailors.</a:t>
            </a:r>
          </a:p>
          <a:p>
            <a:pPr marL="0" indent="0" algn="ctr">
              <a:buNone/>
            </a:pPr>
            <a:endParaRPr lang="en-GB" b="1" dirty="0">
              <a:solidFill>
                <a:schemeClr val="accent1">
                  <a:lumMod val="60000"/>
                  <a:lumOff val="40000"/>
                </a:schemeClr>
              </a:solidFill>
            </a:endParaRPr>
          </a:p>
          <a:p>
            <a:pPr marL="0" indent="0" algn="ctr">
              <a:buNone/>
            </a:pPr>
            <a:r>
              <a:rPr lang="en-GB" b="1" dirty="0">
                <a:solidFill>
                  <a:schemeClr val="accent1">
                    <a:lumMod val="60000"/>
                    <a:lumOff val="40000"/>
                  </a:schemeClr>
                </a:solidFill>
              </a:rPr>
              <a:t>What will you do now?</a:t>
            </a:r>
          </a:p>
        </p:txBody>
      </p:sp>
    </p:spTree>
    <p:extLst>
      <p:ext uri="{BB962C8B-B14F-4D97-AF65-F5344CB8AC3E}">
        <p14:creationId xmlns:p14="http://schemas.microsoft.com/office/powerpoint/2010/main" val="257324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6FDB-DDEA-41AD-95D3-04BDFB73E588}"/>
              </a:ext>
            </a:extLst>
          </p:cNvPr>
          <p:cNvSpPr>
            <a:spLocks noGrp="1"/>
          </p:cNvSpPr>
          <p:nvPr>
            <p:ph type="title"/>
          </p:nvPr>
        </p:nvSpPr>
        <p:spPr/>
        <p:txBody>
          <a:bodyPr/>
          <a:lstStyle/>
          <a:p>
            <a:r>
              <a:rPr lang="en-GB" b="1" u="sng" dirty="0">
                <a:solidFill>
                  <a:schemeClr val="accent2">
                    <a:lumMod val="75000"/>
                  </a:schemeClr>
                </a:solidFill>
                <a:effectLst>
                  <a:outerShdw blurRad="38100" dist="38100" dir="2700000" algn="tl">
                    <a:srgbClr val="000000">
                      <a:alpha val="43137"/>
                    </a:srgbClr>
                  </a:outerShdw>
                </a:effectLst>
              </a:rPr>
              <a:t>Scenario discussions</a:t>
            </a:r>
          </a:p>
        </p:txBody>
      </p:sp>
      <p:sp>
        <p:nvSpPr>
          <p:cNvPr id="3" name="Content Placeholder 2">
            <a:extLst>
              <a:ext uri="{FF2B5EF4-FFF2-40B4-BE49-F238E27FC236}">
                <a16:creationId xmlns:a16="http://schemas.microsoft.com/office/drawing/2014/main" id="{4A103B6E-6B86-46F6-B1D4-8FB23F762B9F}"/>
              </a:ext>
            </a:extLst>
          </p:cNvPr>
          <p:cNvSpPr>
            <a:spLocks noGrp="1"/>
          </p:cNvSpPr>
          <p:nvPr>
            <p:ph idx="1"/>
          </p:nvPr>
        </p:nvSpPr>
        <p:spPr>
          <a:xfrm>
            <a:off x="838199" y="1541721"/>
            <a:ext cx="7667847" cy="4859079"/>
          </a:xfrm>
        </p:spPr>
        <p:txBody>
          <a:bodyPr>
            <a:normAutofit fontScale="92500" lnSpcReduction="10000"/>
          </a:bodyPr>
          <a:lstStyle/>
          <a:p>
            <a:pPr marL="0" indent="0" algn="ctr">
              <a:buNone/>
            </a:pPr>
            <a:r>
              <a:rPr lang="en-GB" b="1" dirty="0"/>
              <a:t>Part 3</a:t>
            </a:r>
          </a:p>
          <a:p>
            <a:pPr marL="0" indent="0" algn="ctr">
              <a:buNone/>
            </a:pPr>
            <a:endParaRPr lang="en-GB" b="1" dirty="0"/>
          </a:p>
          <a:p>
            <a:pPr marL="0" indent="0" algn="ctr">
              <a:buNone/>
            </a:pPr>
            <a:r>
              <a:rPr lang="en-GB" dirty="0"/>
              <a:t>Going back to part 1 of this scenario, if Nigel had been a 35-year-old female, coming out of the girls' changing rooms, would your thoughts and subsequent actions have been any different.</a:t>
            </a:r>
          </a:p>
          <a:p>
            <a:pPr marL="0" indent="0" algn="ctr">
              <a:buNone/>
            </a:pPr>
            <a:endParaRPr lang="en-GB" dirty="0"/>
          </a:p>
          <a:p>
            <a:pPr marL="0" indent="0" algn="ctr">
              <a:buNone/>
            </a:pPr>
            <a:r>
              <a:rPr lang="en-GB" dirty="0">
                <a:solidFill>
                  <a:schemeClr val="accent1">
                    <a:lumMod val="60000"/>
                    <a:lumOff val="40000"/>
                  </a:schemeClr>
                </a:solidFill>
              </a:rPr>
              <a:t>Remember to check your bias at the door when thinking about safeguarding. Not everyone with malicious intentions are older males. Does everyone remember nursery worker Vanessa George?</a:t>
            </a:r>
          </a:p>
        </p:txBody>
      </p:sp>
      <p:pic>
        <p:nvPicPr>
          <p:cNvPr id="4" name="Picture 3">
            <a:extLst>
              <a:ext uri="{FF2B5EF4-FFF2-40B4-BE49-F238E27FC236}">
                <a16:creationId xmlns:a16="http://schemas.microsoft.com/office/drawing/2014/main" id="{95A04B1C-9986-416A-91FD-CCBA71D8FF7F}"/>
              </a:ext>
            </a:extLst>
          </p:cNvPr>
          <p:cNvPicPr>
            <a:picLocks noChangeAspect="1"/>
          </p:cNvPicPr>
          <p:nvPr/>
        </p:nvPicPr>
        <p:blipFill>
          <a:blip r:embed="rId3"/>
          <a:stretch>
            <a:fillRect/>
          </a:stretch>
        </p:blipFill>
        <p:spPr>
          <a:xfrm>
            <a:off x="9197164" y="1101854"/>
            <a:ext cx="2573078" cy="4039134"/>
          </a:xfrm>
          <a:prstGeom prst="rect">
            <a:avLst/>
          </a:prstGeom>
        </p:spPr>
      </p:pic>
    </p:spTree>
    <p:extLst>
      <p:ext uri="{BB962C8B-B14F-4D97-AF65-F5344CB8AC3E}">
        <p14:creationId xmlns:p14="http://schemas.microsoft.com/office/powerpoint/2010/main" val="335705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2D3E-45DF-485D-AC10-D6266FD064E4}"/>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Just to recap….</a:t>
            </a:r>
          </a:p>
        </p:txBody>
      </p:sp>
      <p:sp>
        <p:nvSpPr>
          <p:cNvPr id="3" name="Content Placeholder 2">
            <a:extLst>
              <a:ext uri="{FF2B5EF4-FFF2-40B4-BE49-F238E27FC236}">
                <a16:creationId xmlns:a16="http://schemas.microsoft.com/office/drawing/2014/main" id="{DD6A8F26-8236-4EA7-9CED-B70858E71B49}"/>
              </a:ext>
            </a:extLst>
          </p:cNvPr>
          <p:cNvSpPr>
            <a:spLocks noGrp="1"/>
          </p:cNvSpPr>
          <p:nvPr>
            <p:ph idx="1"/>
          </p:nvPr>
        </p:nvSpPr>
        <p:spPr>
          <a:xfrm>
            <a:off x="838200" y="1467293"/>
            <a:ext cx="5435009" cy="5263116"/>
          </a:xfrm>
        </p:spPr>
        <p:txBody>
          <a:bodyPr>
            <a:normAutofit lnSpcReduction="10000"/>
          </a:bodyPr>
          <a:lstStyle/>
          <a:p>
            <a:pPr algn="just"/>
            <a:r>
              <a:rPr lang="en-GB" dirty="0"/>
              <a:t>If it doesn’t quite feel right, pass on your concerns</a:t>
            </a:r>
          </a:p>
          <a:p>
            <a:pPr algn="just"/>
            <a:r>
              <a:rPr lang="en-GB" dirty="0"/>
              <a:t>Remain watchful and vigilant </a:t>
            </a:r>
          </a:p>
          <a:p>
            <a:pPr algn="just"/>
            <a:r>
              <a:rPr lang="en-GB" dirty="0"/>
              <a:t>Keep yourself safe</a:t>
            </a:r>
          </a:p>
          <a:p>
            <a:pPr algn="just"/>
            <a:r>
              <a:rPr lang="en-GB" dirty="0"/>
              <a:t>Receive, respond &amp; refer</a:t>
            </a:r>
          </a:p>
          <a:p>
            <a:pPr algn="just"/>
            <a:r>
              <a:rPr lang="en-GB" dirty="0"/>
              <a:t>Adults have the right to live the life they choose</a:t>
            </a:r>
          </a:p>
          <a:p>
            <a:pPr algn="just"/>
            <a:r>
              <a:rPr lang="en-GB" dirty="0"/>
              <a:t>Never promise to keep secrets</a:t>
            </a:r>
          </a:p>
          <a:p>
            <a:pPr algn="just"/>
            <a:r>
              <a:rPr lang="en-GB" dirty="0"/>
              <a:t>It is now a criminal offence for a person in a position of trust to engage in sexual activity with a child</a:t>
            </a:r>
          </a:p>
          <a:p>
            <a:endParaRPr lang="en-GB" dirty="0"/>
          </a:p>
        </p:txBody>
      </p:sp>
      <p:pic>
        <p:nvPicPr>
          <p:cNvPr id="4" name="Picture 3">
            <a:extLst>
              <a:ext uri="{FF2B5EF4-FFF2-40B4-BE49-F238E27FC236}">
                <a16:creationId xmlns:a16="http://schemas.microsoft.com/office/drawing/2014/main" id="{FC79F856-F48E-42D6-9F66-B4BE70B06486}"/>
              </a:ext>
            </a:extLst>
          </p:cNvPr>
          <p:cNvPicPr>
            <a:picLocks noChangeAspect="1"/>
          </p:cNvPicPr>
          <p:nvPr/>
        </p:nvPicPr>
        <p:blipFill>
          <a:blip r:embed="rId3"/>
          <a:stretch>
            <a:fillRect/>
          </a:stretch>
        </p:blipFill>
        <p:spPr>
          <a:xfrm>
            <a:off x="6581553" y="1690688"/>
            <a:ext cx="5537348" cy="3507416"/>
          </a:xfrm>
          <a:prstGeom prst="rect">
            <a:avLst/>
          </a:prstGeom>
        </p:spPr>
      </p:pic>
    </p:spTree>
    <p:extLst>
      <p:ext uri="{BB962C8B-B14F-4D97-AF65-F5344CB8AC3E}">
        <p14:creationId xmlns:p14="http://schemas.microsoft.com/office/powerpoint/2010/main" val="401839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F05E-E9BC-489F-8773-D6A0191B674E}"/>
              </a:ext>
            </a:extLst>
          </p:cNvPr>
          <p:cNvSpPr>
            <a:spLocks noGrp="1"/>
          </p:cNvSpPr>
          <p:nvPr>
            <p:ph type="title"/>
          </p:nvPr>
        </p:nvSpPr>
        <p:spPr>
          <a:xfrm>
            <a:off x="838200" y="365125"/>
            <a:ext cx="10515600" cy="772559"/>
          </a:xfrm>
        </p:spPr>
        <p:txBody>
          <a:bodyPr/>
          <a:lstStyle/>
          <a:p>
            <a:r>
              <a:rPr lang="en-GB" b="1" u="sng" dirty="0">
                <a:solidFill>
                  <a:srgbClr val="002060"/>
                </a:solidFill>
                <a:effectLst>
                  <a:outerShdw blurRad="38100" dist="38100" dir="2700000" algn="tl">
                    <a:srgbClr val="000000">
                      <a:alpha val="43137"/>
                    </a:srgbClr>
                  </a:outerShdw>
                </a:effectLst>
              </a:rPr>
              <a:t>Further Signposting</a:t>
            </a:r>
          </a:p>
        </p:txBody>
      </p:sp>
      <p:graphicFrame>
        <p:nvGraphicFramePr>
          <p:cNvPr id="7" name="Table 7">
            <a:extLst>
              <a:ext uri="{FF2B5EF4-FFF2-40B4-BE49-F238E27FC236}">
                <a16:creationId xmlns:a16="http://schemas.microsoft.com/office/drawing/2014/main" id="{5033F5EF-151A-4038-9244-EA58F79AFED3}"/>
              </a:ext>
            </a:extLst>
          </p:cNvPr>
          <p:cNvGraphicFramePr>
            <a:graphicFrameLocks noGrp="1"/>
          </p:cNvGraphicFramePr>
          <p:nvPr>
            <p:ph idx="1"/>
            <p:extLst>
              <p:ext uri="{D42A27DB-BD31-4B8C-83A1-F6EECF244321}">
                <p14:modId xmlns:p14="http://schemas.microsoft.com/office/powerpoint/2010/main" val="2520414204"/>
              </p:ext>
            </p:extLst>
          </p:nvPr>
        </p:nvGraphicFramePr>
        <p:xfrm>
          <a:off x="306572" y="1304438"/>
          <a:ext cx="10515600" cy="5217160"/>
        </p:xfrm>
        <a:graphic>
          <a:graphicData uri="http://schemas.openxmlformats.org/drawingml/2006/table">
            <a:tbl>
              <a:tblPr firstRow="1" bandRow="1">
                <a:tableStyleId>{7DF18680-E054-41AD-8BC1-D1AEF772440D}</a:tableStyleId>
              </a:tblPr>
              <a:tblGrid>
                <a:gridCol w="5318051">
                  <a:extLst>
                    <a:ext uri="{9D8B030D-6E8A-4147-A177-3AD203B41FA5}">
                      <a16:colId xmlns:a16="http://schemas.microsoft.com/office/drawing/2014/main" val="1923012066"/>
                    </a:ext>
                  </a:extLst>
                </a:gridCol>
                <a:gridCol w="5197549">
                  <a:extLst>
                    <a:ext uri="{9D8B030D-6E8A-4147-A177-3AD203B41FA5}">
                      <a16:colId xmlns:a16="http://schemas.microsoft.com/office/drawing/2014/main" val="620478513"/>
                    </a:ext>
                  </a:extLst>
                </a:gridCol>
              </a:tblGrid>
              <a:tr h="370840">
                <a:tc>
                  <a:txBody>
                    <a:bodyPr/>
                    <a:lstStyle/>
                    <a:p>
                      <a:pPr algn="ctr"/>
                      <a:r>
                        <a:rPr lang="en-GB" dirty="0"/>
                        <a:t>Organisation Name </a:t>
                      </a:r>
                    </a:p>
                  </a:txBody>
                  <a:tcPr/>
                </a:tc>
                <a:tc>
                  <a:txBody>
                    <a:bodyPr/>
                    <a:lstStyle/>
                    <a:p>
                      <a:pPr algn="ctr"/>
                      <a:r>
                        <a:rPr lang="en-GB" dirty="0"/>
                        <a:t>Contact Details</a:t>
                      </a:r>
                    </a:p>
                  </a:txBody>
                  <a:tcPr/>
                </a:tc>
                <a:extLst>
                  <a:ext uri="{0D108BD9-81ED-4DB2-BD59-A6C34878D82A}">
                    <a16:rowId xmlns:a16="http://schemas.microsoft.com/office/drawing/2014/main" val="363295756"/>
                  </a:ext>
                </a:extLst>
              </a:tr>
              <a:tr h="370840">
                <a:tc>
                  <a:txBody>
                    <a:bodyPr/>
                    <a:lstStyle/>
                    <a:p>
                      <a:r>
                        <a:rPr lang="en-GB" b="1" dirty="0"/>
                        <a:t>RYA Safeguarding Team</a:t>
                      </a:r>
                    </a:p>
                    <a:p>
                      <a:r>
                        <a:rPr lang="en-GB" b="0" dirty="0"/>
                        <a:t>Dedicated team of subject matter experts available for support and guidance </a:t>
                      </a:r>
                    </a:p>
                  </a:txBody>
                  <a:tcPr/>
                </a:tc>
                <a:tc>
                  <a:txBody>
                    <a:bodyPr/>
                    <a:lstStyle/>
                    <a:p>
                      <a:r>
                        <a:rPr lang="en-GB" dirty="0"/>
                        <a:t>Tel: 02380 604297 </a:t>
                      </a:r>
                    </a:p>
                    <a:p>
                      <a:r>
                        <a:rPr lang="en-GB" dirty="0"/>
                        <a:t>Email: </a:t>
                      </a:r>
                      <a:r>
                        <a:rPr lang="en-GB" dirty="0">
                          <a:hlinkClick r:id="rId3"/>
                        </a:rPr>
                        <a:t>safeguarding@rya.org.uk</a:t>
                      </a:r>
                      <a:endParaRPr lang="en-GB" dirty="0"/>
                    </a:p>
                    <a:p>
                      <a:r>
                        <a:rPr lang="en-GB" dirty="0">
                          <a:hlinkClick r:id="rId4"/>
                        </a:rPr>
                        <a:t>RYA Safeguarding Referral Form</a:t>
                      </a:r>
                      <a:endParaRPr lang="en-GB" dirty="0"/>
                    </a:p>
                  </a:txBody>
                  <a:tcPr/>
                </a:tc>
                <a:extLst>
                  <a:ext uri="{0D108BD9-81ED-4DB2-BD59-A6C34878D82A}">
                    <a16:rowId xmlns:a16="http://schemas.microsoft.com/office/drawing/2014/main" val="1117660938"/>
                  </a:ext>
                </a:extLst>
              </a:tr>
              <a:tr h="370840">
                <a:tc>
                  <a:txBody>
                    <a:bodyPr/>
                    <a:lstStyle/>
                    <a:p>
                      <a:r>
                        <a:rPr lang="en-GB" b="1" dirty="0"/>
                        <a:t>NSPCC 24-hour helpline</a:t>
                      </a:r>
                    </a:p>
                    <a:p>
                      <a:r>
                        <a:rPr lang="en-GB" dirty="0"/>
                        <a:t>The UK's leading children's charity, preventing abuse and helping those affected to recover.</a:t>
                      </a:r>
                    </a:p>
                  </a:txBody>
                  <a:tcPr/>
                </a:tc>
                <a:tc>
                  <a:txBody>
                    <a:bodyPr/>
                    <a:lstStyle/>
                    <a:p>
                      <a:r>
                        <a:rPr lang="pt-BR" dirty="0"/>
                        <a:t>Tel: 0808 800 5000      </a:t>
                      </a:r>
                    </a:p>
                    <a:p>
                      <a:r>
                        <a:rPr lang="pt-BR" dirty="0"/>
                        <a:t>E-mail: help@nspcc.org.uk</a:t>
                      </a:r>
                    </a:p>
                    <a:p>
                      <a:endParaRPr lang="en-GB" dirty="0"/>
                    </a:p>
                  </a:txBody>
                  <a:tcPr/>
                </a:tc>
                <a:extLst>
                  <a:ext uri="{0D108BD9-81ED-4DB2-BD59-A6C34878D82A}">
                    <a16:rowId xmlns:a16="http://schemas.microsoft.com/office/drawing/2014/main" val="3384147477"/>
                  </a:ext>
                </a:extLst>
              </a:tr>
              <a:tr h="370840">
                <a:tc>
                  <a:txBody>
                    <a:bodyPr/>
                    <a:lstStyle/>
                    <a:p>
                      <a:r>
                        <a:rPr lang="en-GB" b="1" dirty="0"/>
                        <a:t>Children 1st Scotland </a:t>
                      </a:r>
                    </a:p>
                    <a:p>
                      <a:r>
                        <a:rPr lang="en-GB" dirty="0"/>
                        <a:t>A helping hand for every family in Scotland</a:t>
                      </a:r>
                    </a:p>
                  </a:txBody>
                  <a:tcPr/>
                </a:tc>
                <a:tc>
                  <a:txBody>
                    <a:bodyPr/>
                    <a:lstStyle/>
                    <a:p>
                      <a:r>
                        <a:rPr lang="nn-NO" dirty="0"/>
                        <a:t>Tel: 0800 028 2233 (9am – 9pm Mon – Fri)</a:t>
                      </a:r>
                    </a:p>
                    <a:p>
                      <a:r>
                        <a:rPr lang="nn-NO" dirty="0"/>
                        <a:t>E-mail: </a:t>
                      </a:r>
                      <a:r>
                        <a:rPr lang="nn-NO" dirty="0">
                          <a:hlinkClick r:id="rId5"/>
                        </a:rPr>
                        <a:t>parentlinescotland@children1st.org.uk</a:t>
                      </a:r>
                      <a:r>
                        <a:rPr lang="nn-NO" dirty="0"/>
                        <a:t> </a:t>
                      </a:r>
                    </a:p>
                  </a:txBody>
                  <a:tcPr/>
                </a:tc>
                <a:extLst>
                  <a:ext uri="{0D108BD9-81ED-4DB2-BD59-A6C34878D82A}">
                    <a16:rowId xmlns:a16="http://schemas.microsoft.com/office/drawing/2014/main" val="2060689692"/>
                  </a:ext>
                </a:extLst>
              </a:tr>
              <a:tr h="370840">
                <a:tc>
                  <a:txBody>
                    <a:bodyPr/>
                    <a:lstStyle/>
                    <a:p>
                      <a:r>
                        <a:rPr lang="en-GB" b="1" dirty="0" err="1"/>
                        <a:t>Supportline</a:t>
                      </a:r>
                      <a:endParaRPr lang="en-GB" b="1" dirty="0"/>
                    </a:p>
                    <a:p>
                      <a:r>
                        <a:rPr lang="en-GB" dirty="0"/>
                        <a:t>Support for children, young adults and adults including those affected by sexual, emotional, and physical abuse.</a:t>
                      </a:r>
                    </a:p>
                  </a:txBody>
                  <a:tcPr/>
                </a:tc>
                <a:tc>
                  <a:txBody>
                    <a:bodyPr/>
                    <a:lstStyle/>
                    <a:p>
                      <a:r>
                        <a:rPr lang="de-DE" dirty="0"/>
                        <a:t>Tel: 01708 765200</a:t>
                      </a:r>
                    </a:p>
                    <a:p>
                      <a:r>
                        <a:rPr lang="de-DE" dirty="0">
                          <a:hlinkClick r:id="rId6"/>
                        </a:rPr>
                        <a:t>www.supportline.org.uk</a:t>
                      </a:r>
                      <a:r>
                        <a:rPr lang="de-DE" dirty="0"/>
                        <a:t>  </a:t>
                      </a:r>
                    </a:p>
                    <a:p>
                      <a:endParaRPr lang="en-GB" dirty="0"/>
                    </a:p>
                  </a:txBody>
                  <a:tcPr/>
                </a:tc>
                <a:extLst>
                  <a:ext uri="{0D108BD9-81ED-4DB2-BD59-A6C34878D82A}">
                    <a16:rowId xmlns:a16="http://schemas.microsoft.com/office/drawing/2014/main" val="2749197754"/>
                  </a:ext>
                </a:extLst>
              </a:tr>
              <a:tr h="370840">
                <a:tc>
                  <a:txBody>
                    <a:bodyPr/>
                    <a:lstStyle/>
                    <a:p>
                      <a:r>
                        <a:rPr lang="en-GB" b="1" dirty="0"/>
                        <a:t>Samaritans</a:t>
                      </a:r>
                    </a:p>
                    <a:p>
                      <a:r>
                        <a:rPr lang="en-GB" dirty="0"/>
                        <a:t>Emotional support for people who are experiencing feelings of distress, despair, or suicide.</a:t>
                      </a:r>
                    </a:p>
                  </a:txBody>
                  <a:tcPr/>
                </a:tc>
                <a:tc>
                  <a:txBody>
                    <a:bodyPr/>
                    <a:lstStyle/>
                    <a:p>
                      <a:r>
                        <a:rPr lang="de-DE" dirty="0"/>
                        <a:t>Tel: 08457 90 90 90 (24hrs)</a:t>
                      </a:r>
                      <a:endParaRPr lang="en-GB" dirty="0"/>
                    </a:p>
                  </a:txBody>
                  <a:tcPr/>
                </a:tc>
                <a:extLst>
                  <a:ext uri="{0D108BD9-81ED-4DB2-BD59-A6C34878D82A}">
                    <a16:rowId xmlns:a16="http://schemas.microsoft.com/office/drawing/2014/main" val="2415149659"/>
                  </a:ext>
                </a:extLst>
              </a:tr>
            </a:tbl>
          </a:graphicData>
        </a:graphic>
      </p:graphicFrame>
    </p:spTree>
    <p:extLst>
      <p:ext uri="{BB962C8B-B14F-4D97-AF65-F5344CB8AC3E}">
        <p14:creationId xmlns:p14="http://schemas.microsoft.com/office/powerpoint/2010/main" val="109299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2CA2-A6F1-4F88-9ACA-A5B70E23DE94}"/>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Self Care </a:t>
            </a:r>
          </a:p>
        </p:txBody>
      </p:sp>
      <p:sp>
        <p:nvSpPr>
          <p:cNvPr id="3" name="Content Placeholder 2">
            <a:extLst>
              <a:ext uri="{FF2B5EF4-FFF2-40B4-BE49-F238E27FC236}">
                <a16:creationId xmlns:a16="http://schemas.microsoft.com/office/drawing/2014/main" id="{CF03D2E8-7F1C-4696-99A9-FC231E1A0A80}"/>
              </a:ext>
            </a:extLst>
          </p:cNvPr>
          <p:cNvSpPr>
            <a:spLocks noGrp="1"/>
          </p:cNvSpPr>
          <p:nvPr>
            <p:ph idx="1"/>
          </p:nvPr>
        </p:nvSpPr>
        <p:spPr>
          <a:xfrm>
            <a:off x="838200" y="1825625"/>
            <a:ext cx="5257800" cy="4351338"/>
          </a:xfrm>
        </p:spPr>
        <p:txBody>
          <a:bodyPr>
            <a:normAutofit lnSpcReduction="10000"/>
          </a:bodyPr>
          <a:lstStyle/>
          <a:p>
            <a:r>
              <a:rPr lang="en-GB" dirty="0"/>
              <a:t>Safeguarding can be an emotive subject and the content can sometimes be difficult to hear</a:t>
            </a:r>
          </a:p>
          <a:p>
            <a:r>
              <a:rPr lang="en-GB" dirty="0"/>
              <a:t>If you feel uncomfortable and need to take a break, please do so</a:t>
            </a:r>
          </a:p>
          <a:p>
            <a:r>
              <a:rPr lang="en-GB" dirty="0"/>
              <a:t>If you need to step away, the facilitator will check on you and see if you are able to continue</a:t>
            </a:r>
          </a:p>
        </p:txBody>
      </p:sp>
      <p:pic>
        <p:nvPicPr>
          <p:cNvPr id="4" name="Picture 3">
            <a:extLst>
              <a:ext uri="{FF2B5EF4-FFF2-40B4-BE49-F238E27FC236}">
                <a16:creationId xmlns:a16="http://schemas.microsoft.com/office/drawing/2014/main" id="{6CB6A83E-8610-4479-8101-441D7D22D674}"/>
              </a:ext>
            </a:extLst>
          </p:cNvPr>
          <p:cNvPicPr>
            <a:picLocks noChangeAspect="1"/>
          </p:cNvPicPr>
          <p:nvPr/>
        </p:nvPicPr>
        <p:blipFill>
          <a:blip r:embed="rId3"/>
          <a:stretch>
            <a:fillRect/>
          </a:stretch>
        </p:blipFill>
        <p:spPr>
          <a:xfrm>
            <a:off x="6373975" y="37214"/>
            <a:ext cx="5257800" cy="5268316"/>
          </a:xfrm>
          <a:prstGeom prst="rect">
            <a:avLst/>
          </a:prstGeom>
        </p:spPr>
      </p:pic>
    </p:spTree>
    <p:extLst>
      <p:ext uri="{BB962C8B-B14F-4D97-AF65-F5344CB8AC3E}">
        <p14:creationId xmlns:p14="http://schemas.microsoft.com/office/powerpoint/2010/main" val="360874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BC2B782-3428-428A-8160-441F019AECC7}"/>
              </a:ext>
            </a:extLst>
          </p:cNvPr>
          <p:cNvGraphicFramePr>
            <a:graphicFrameLocks noGrp="1"/>
          </p:cNvGraphicFramePr>
          <p:nvPr>
            <p:extLst>
              <p:ext uri="{D42A27DB-BD31-4B8C-83A1-F6EECF244321}">
                <p14:modId xmlns:p14="http://schemas.microsoft.com/office/powerpoint/2010/main" val="3222791817"/>
              </p:ext>
            </p:extLst>
          </p:nvPr>
        </p:nvGraphicFramePr>
        <p:xfrm>
          <a:off x="838791" y="457311"/>
          <a:ext cx="10514418" cy="5034280"/>
        </p:xfrm>
        <a:graphic>
          <a:graphicData uri="http://schemas.openxmlformats.org/drawingml/2006/table">
            <a:tbl>
              <a:tblPr firstRow="1" bandRow="1">
                <a:tableStyleId>{5C22544A-7EE6-4342-B048-85BDC9FD1C3A}</a:tableStyleId>
              </a:tblPr>
              <a:tblGrid>
                <a:gridCol w="2297223">
                  <a:extLst>
                    <a:ext uri="{9D8B030D-6E8A-4147-A177-3AD203B41FA5}">
                      <a16:colId xmlns:a16="http://schemas.microsoft.com/office/drawing/2014/main" val="4161080648"/>
                    </a:ext>
                  </a:extLst>
                </a:gridCol>
                <a:gridCol w="8217195">
                  <a:extLst>
                    <a:ext uri="{9D8B030D-6E8A-4147-A177-3AD203B41FA5}">
                      <a16:colId xmlns:a16="http://schemas.microsoft.com/office/drawing/2014/main" val="3545232124"/>
                    </a:ext>
                  </a:extLst>
                </a:gridCol>
              </a:tblGrid>
              <a:tr h="370840">
                <a:tc gridSpan="2">
                  <a:txBody>
                    <a:bodyPr/>
                    <a:lstStyle/>
                    <a:p>
                      <a:pPr algn="ctr"/>
                      <a:r>
                        <a:rPr lang="en-GB" sz="2400" dirty="0"/>
                        <a:t>Some Useful Safeguarding Definitions</a:t>
                      </a:r>
                    </a:p>
                  </a:txBody>
                  <a:tcPr/>
                </a:tc>
                <a:tc hMerge="1">
                  <a:txBody>
                    <a:bodyPr/>
                    <a:lstStyle/>
                    <a:p>
                      <a:pPr algn="ctr"/>
                      <a:r>
                        <a:rPr lang="en-GB" sz="2000" dirty="0"/>
                        <a:t>Some Useful Definitions</a:t>
                      </a:r>
                    </a:p>
                  </a:txBody>
                  <a:tcPr/>
                </a:tc>
                <a:extLst>
                  <a:ext uri="{0D108BD9-81ED-4DB2-BD59-A6C34878D82A}">
                    <a16:rowId xmlns:a16="http://schemas.microsoft.com/office/drawing/2014/main" val="1807356692"/>
                  </a:ext>
                </a:extLst>
              </a:tr>
              <a:tr h="370840">
                <a:tc>
                  <a:txBody>
                    <a:bodyPr/>
                    <a:lstStyle/>
                    <a:p>
                      <a:r>
                        <a:rPr lang="en-GB" dirty="0"/>
                        <a:t>Child</a:t>
                      </a:r>
                    </a:p>
                  </a:txBody>
                  <a:tcPr/>
                </a:tc>
                <a:tc>
                  <a:txBody>
                    <a:bodyPr/>
                    <a:lstStyle/>
                    <a:p>
                      <a:r>
                        <a:rPr lang="en-GB" dirty="0"/>
                        <a:t>Someone who is under the age of 18 who has a right to be protected in law. It’s important to remember that all children and young people are potentially vulnerable.</a:t>
                      </a:r>
                    </a:p>
                  </a:txBody>
                  <a:tcPr/>
                </a:tc>
                <a:extLst>
                  <a:ext uri="{0D108BD9-81ED-4DB2-BD59-A6C34878D82A}">
                    <a16:rowId xmlns:a16="http://schemas.microsoft.com/office/drawing/2014/main" val="1881870104"/>
                  </a:ext>
                </a:extLst>
              </a:tr>
              <a:tr h="370840">
                <a:tc>
                  <a:txBody>
                    <a:bodyPr/>
                    <a:lstStyle/>
                    <a:p>
                      <a:r>
                        <a:rPr lang="en-GB" dirty="0"/>
                        <a:t>Adult</a:t>
                      </a:r>
                    </a:p>
                  </a:txBody>
                  <a:tcPr/>
                </a:tc>
                <a:tc>
                  <a:txBody>
                    <a:bodyPr/>
                    <a:lstStyle/>
                    <a:p>
                      <a:r>
                        <a:rPr lang="en-GB" dirty="0"/>
                        <a:t>Someone who is 18 years or over</a:t>
                      </a:r>
                    </a:p>
                  </a:txBody>
                  <a:tcPr/>
                </a:tc>
                <a:extLst>
                  <a:ext uri="{0D108BD9-81ED-4DB2-BD59-A6C34878D82A}">
                    <a16:rowId xmlns:a16="http://schemas.microsoft.com/office/drawing/2014/main" val="2666079539"/>
                  </a:ext>
                </a:extLst>
              </a:tr>
              <a:tr h="370840">
                <a:tc>
                  <a:txBody>
                    <a:bodyPr/>
                    <a:lstStyle/>
                    <a:p>
                      <a:r>
                        <a:rPr lang="en-GB" dirty="0"/>
                        <a:t>Adult at Risk</a:t>
                      </a:r>
                    </a:p>
                  </a:txBody>
                  <a:tcPr/>
                </a:tc>
                <a:tc>
                  <a:txBody>
                    <a:bodyPr/>
                    <a:lstStyle/>
                    <a:p>
                      <a:r>
                        <a:rPr lang="en-GB" dirty="0"/>
                        <a:t>Has needs for care and support (whether or not the local authority is meeting any of those needs) and is experiencing, or is at risk of, abuse or neglect; and; As a result of those care and support needs is unable to protect themselves from either the risk of, or the experience of, abuse or neglect.</a:t>
                      </a:r>
                    </a:p>
                  </a:txBody>
                  <a:tcPr/>
                </a:tc>
                <a:extLst>
                  <a:ext uri="{0D108BD9-81ED-4DB2-BD59-A6C34878D82A}">
                    <a16:rowId xmlns:a16="http://schemas.microsoft.com/office/drawing/2014/main" val="3970780107"/>
                  </a:ext>
                </a:extLst>
              </a:tr>
              <a:tr h="370840">
                <a:tc>
                  <a:txBody>
                    <a:bodyPr/>
                    <a:lstStyle/>
                    <a:p>
                      <a:r>
                        <a:rPr lang="en-GB" dirty="0"/>
                        <a:t>Safeguarding</a:t>
                      </a:r>
                    </a:p>
                  </a:txBody>
                  <a:tcPr/>
                </a:tc>
                <a:tc>
                  <a:txBody>
                    <a:bodyPr/>
                    <a:lstStyle/>
                    <a:p>
                      <a:r>
                        <a:rPr lang="en-GB" dirty="0"/>
                        <a:t>Safeguarding means preventing and protecting children and adults at risk from abuse or neglect and educating those around them to recognise the signs and dangers. </a:t>
                      </a:r>
                    </a:p>
                  </a:txBody>
                  <a:tcPr/>
                </a:tc>
                <a:extLst>
                  <a:ext uri="{0D108BD9-81ED-4DB2-BD59-A6C34878D82A}">
                    <a16:rowId xmlns:a16="http://schemas.microsoft.com/office/drawing/2014/main" val="1024083399"/>
                  </a:ext>
                </a:extLst>
              </a:tr>
              <a:tr h="370840">
                <a:tc>
                  <a:txBody>
                    <a:bodyPr/>
                    <a:lstStyle/>
                    <a:p>
                      <a:r>
                        <a:rPr lang="en-GB" dirty="0"/>
                        <a:t>Child Protection</a:t>
                      </a:r>
                    </a:p>
                  </a:txBody>
                  <a:tcPr/>
                </a:tc>
                <a:tc>
                  <a:txBody>
                    <a:bodyPr/>
                    <a:lstStyle/>
                    <a:p>
                      <a:r>
                        <a:rPr lang="en-GB" dirty="0"/>
                        <a:t>Child Protection is part of the safeguarding children process, protecting individual children identified as suffering or likely to suffer significant harm. This includes the child protection procedures which detail how to respond to concerns about a child.</a:t>
                      </a:r>
                    </a:p>
                  </a:txBody>
                  <a:tcPr/>
                </a:tc>
                <a:extLst>
                  <a:ext uri="{0D108BD9-81ED-4DB2-BD59-A6C34878D82A}">
                    <a16:rowId xmlns:a16="http://schemas.microsoft.com/office/drawing/2014/main" val="1511959127"/>
                  </a:ext>
                </a:extLst>
              </a:tr>
            </a:tbl>
          </a:graphicData>
        </a:graphic>
      </p:graphicFrame>
    </p:spTree>
    <p:extLst>
      <p:ext uri="{BB962C8B-B14F-4D97-AF65-F5344CB8AC3E}">
        <p14:creationId xmlns:p14="http://schemas.microsoft.com/office/powerpoint/2010/main" val="86255378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9715-C611-4BA5-87C9-EC4B06984E5C}"/>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Why is Safeguarding Important?</a:t>
            </a:r>
          </a:p>
        </p:txBody>
      </p:sp>
      <p:sp>
        <p:nvSpPr>
          <p:cNvPr id="3" name="Content Placeholder 2">
            <a:extLst>
              <a:ext uri="{FF2B5EF4-FFF2-40B4-BE49-F238E27FC236}">
                <a16:creationId xmlns:a16="http://schemas.microsoft.com/office/drawing/2014/main" id="{B79C9BA6-AA73-4D11-8803-EB414233601D}"/>
              </a:ext>
            </a:extLst>
          </p:cNvPr>
          <p:cNvSpPr>
            <a:spLocks noGrp="1"/>
          </p:cNvSpPr>
          <p:nvPr>
            <p:ph idx="1"/>
          </p:nvPr>
        </p:nvSpPr>
        <p:spPr>
          <a:xfrm>
            <a:off x="838199" y="1825625"/>
            <a:ext cx="10644963" cy="4351338"/>
          </a:xfrm>
        </p:spPr>
        <p:txBody>
          <a:bodyPr>
            <a:normAutofit/>
          </a:bodyPr>
          <a:lstStyle/>
          <a:p>
            <a:r>
              <a:rPr lang="en-GB" dirty="0"/>
              <a:t>As our club / centre works with vulnerable groups (children, young people and adults at risk), we have a duty of care to ensure that all those we support are protected from abuse, neglect and harm. </a:t>
            </a:r>
          </a:p>
          <a:p>
            <a:r>
              <a:rPr lang="en-GB" dirty="0"/>
              <a:t>We have stringent policies, processes and procedures to ensure that our club / centre has an imbedded safeguarding culture throughout its members, staff and or volunteer teams.</a:t>
            </a:r>
          </a:p>
          <a:p>
            <a:r>
              <a:rPr lang="en-GB" dirty="0"/>
              <a:t>Having a safe culture protects everyone and protects us against reputational damage and loss of funds</a:t>
            </a:r>
          </a:p>
        </p:txBody>
      </p:sp>
    </p:spTree>
    <p:extLst>
      <p:ext uri="{BB962C8B-B14F-4D97-AF65-F5344CB8AC3E}">
        <p14:creationId xmlns:p14="http://schemas.microsoft.com/office/powerpoint/2010/main" val="135149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B85-36C2-8894-CE2E-E26752BC7D80}"/>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Positions of Trust – A Change to the Law</a:t>
            </a:r>
          </a:p>
        </p:txBody>
      </p:sp>
      <p:sp>
        <p:nvSpPr>
          <p:cNvPr id="3" name="Content Placeholder 2">
            <a:extLst>
              <a:ext uri="{FF2B5EF4-FFF2-40B4-BE49-F238E27FC236}">
                <a16:creationId xmlns:a16="http://schemas.microsoft.com/office/drawing/2014/main" id="{1AF43AC0-38EF-78E1-EDB5-C24E64904BD7}"/>
              </a:ext>
            </a:extLst>
          </p:cNvPr>
          <p:cNvSpPr>
            <a:spLocks noGrp="1"/>
          </p:cNvSpPr>
          <p:nvPr>
            <p:ph idx="1"/>
          </p:nvPr>
        </p:nvSpPr>
        <p:spPr>
          <a:xfrm>
            <a:off x="838200" y="1825625"/>
            <a:ext cx="8093149" cy="4351338"/>
          </a:xfrm>
        </p:spPr>
        <p:txBody>
          <a:bodyPr>
            <a:normAutofit fontScale="92500"/>
          </a:bodyPr>
          <a:lstStyle/>
          <a:p>
            <a:pPr algn="just"/>
            <a:r>
              <a:rPr lang="en-GB" dirty="0"/>
              <a:t>A “position of trust” is a legal term that refers to certain roles and settings where an adult has regular and direct contact with children such as teachers, doctors, social workers and care workers</a:t>
            </a:r>
          </a:p>
          <a:p>
            <a:pPr algn="just"/>
            <a:r>
              <a:rPr lang="en-GB" dirty="0"/>
              <a:t>In England, Wales and Northern Ireland changes to the law made in 2022 extend the definition to include sports coaches and faith leaders</a:t>
            </a:r>
          </a:p>
          <a:p>
            <a:pPr algn="just"/>
            <a:r>
              <a:rPr lang="en-GB" dirty="0"/>
              <a:t>It is now </a:t>
            </a:r>
            <a:r>
              <a:rPr lang="en-GB" b="1" u="sng" dirty="0">
                <a:solidFill>
                  <a:srgbClr val="FF0000"/>
                </a:solidFill>
              </a:rPr>
              <a:t>against the law </a:t>
            </a:r>
            <a:r>
              <a:rPr lang="en-GB" dirty="0"/>
              <a:t>for someone in a position of trust to engage in sexual activity with a child in their care, even if that child is over the age of consent (16 or over).</a:t>
            </a:r>
          </a:p>
        </p:txBody>
      </p:sp>
      <p:pic>
        <p:nvPicPr>
          <p:cNvPr id="4" name="Picture 3">
            <a:extLst>
              <a:ext uri="{FF2B5EF4-FFF2-40B4-BE49-F238E27FC236}">
                <a16:creationId xmlns:a16="http://schemas.microsoft.com/office/drawing/2014/main" id="{A7F86322-FAF6-EA3B-58F7-9F5FB7A25E87}"/>
              </a:ext>
            </a:extLst>
          </p:cNvPr>
          <p:cNvPicPr>
            <a:picLocks noChangeAspect="1"/>
          </p:cNvPicPr>
          <p:nvPr/>
        </p:nvPicPr>
        <p:blipFill>
          <a:blip r:embed="rId3"/>
          <a:stretch>
            <a:fillRect/>
          </a:stretch>
        </p:blipFill>
        <p:spPr>
          <a:xfrm>
            <a:off x="9094380" y="2428875"/>
            <a:ext cx="2805113" cy="2000250"/>
          </a:xfrm>
          <a:prstGeom prst="rect">
            <a:avLst/>
          </a:prstGeom>
        </p:spPr>
      </p:pic>
    </p:spTree>
    <p:extLst>
      <p:ext uri="{BB962C8B-B14F-4D97-AF65-F5344CB8AC3E}">
        <p14:creationId xmlns:p14="http://schemas.microsoft.com/office/powerpoint/2010/main" val="111416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A7-8165-4F71-A855-F6D888086652}"/>
              </a:ext>
            </a:extLst>
          </p:cNvPr>
          <p:cNvSpPr>
            <a:spLocks noGrp="1"/>
          </p:cNvSpPr>
          <p:nvPr>
            <p:ph type="title"/>
          </p:nvPr>
        </p:nvSpPr>
        <p:spPr/>
        <p:txBody>
          <a:bodyPr>
            <a:normAutofit fontScale="90000"/>
          </a:bodyPr>
          <a:lstStyle/>
          <a:p>
            <a:r>
              <a:rPr lang="en-GB" b="1" u="sng" dirty="0">
                <a:solidFill>
                  <a:srgbClr val="002060"/>
                </a:solidFill>
                <a:effectLst>
                  <a:outerShdw blurRad="38100" dist="38100" dir="2700000" algn="tl">
                    <a:srgbClr val="000000">
                      <a:alpha val="43137"/>
                    </a:srgbClr>
                  </a:outerShdw>
                </a:effectLst>
              </a:rPr>
              <a:t>How does safeguarding adults differ from safeguarding children and young people?</a:t>
            </a:r>
          </a:p>
        </p:txBody>
      </p:sp>
      <p:sp>
        <p:nvSpPr>
          <p:cNvPr id="3" name="Content Placeholder 2">
            <a:extLst>
              <a:ext uri="{FF2B5EF4-FFF2-40B4-BE49-F238E27FC236}">
                <a16:creationId xmlns:a16="http://schemas.microsoft.com/office/drawing/2014/main" id="{AC103CEC-A10C-459C-99CB-DE3569CB961D}"/>
              </a:ext>
            </a:extLst>
          </p:cNvPr>
          <p:cNvSpPr>
            <a:spLocks noGrp="1"/>
          </p:cNvSpPr>
          <p:nvPr>
            <p:ph idx="1"/>
          </p:nvPr>
        </p:nvSpPr>
        <p:spPr>
          <a:xfrm>
            <a:off x="838200" y="1825624"/>
            <a:ext cx="5257800" cy="4947315"/>
          </a:xfrm>
        </p:spPr>
        <p:txBody>
          <a:bodyPr>
            <a:normAutofit lnSpcReduction="10000"/>
          </a:bodyPr>
          <a:lstStyle/>
          <a:p>
            <a:pPr marL="0" indent="0">
              <a:buNone/>
            </a:pPr>
            <a:r>
              <a:rPr lang="en-GB" b="1" u="sng" dirty="0"/>
              <a:t>Safeguarding Adults:</a:t>
            </a:r>
          </a:p>
          <a:p>
            <a:r>
              <a:rPr lang="en-GB" dirty="0"/>
              <a:t>Adults have the right to live the lives they choose, even if that life is considered risky</a:t>
            </a:r>
          </a:p>
          <a:p>
            <a:r>
              <a:rPr lang="en-GB" dirty="0"/>
              <a:t>If they have capacity, they can insist that confidentiality cannot be broken (they have the right to this)</a:t>
            </a:r>
          </a:p>
          <a:p>
            <a:r>
              <a:rPr lang="en-GB" dirty="0"/>
              <a:t>However, if a crime has been committed, someone is in danger or likely to put others in danger, you can break confidentiality</a:t>
            </a:r>
          </a:p>
        </p:txBody>
      </p:sp>
      <p:pic>
        <p:nvPicPr>
          <p:cNvPr id="4" name="Picture 3">
            <a:extLst>
              <a:ext uri="{FF2B5EF4-FFF2-40B4-BE49-F238E27FC236}">
                <a16:creationId xmlns:a16="http://schemas.microsoft.com/office/drawing/2014/main" id="{E7A23C0E-0909-48FB-A483-B8554A3DC548}"/>
              </a:ext>
            </a:extLst>
          </p:cNvPr>
          <p:cNvPicPr>
            <a:picLocks noChangeAspect="1"/>
          </p:cNvPicPr>
          <p:nvPr/>
        </p:nvPicPr>
        <p:blipFill rotWithShape="1">
          <a:blip r:embed="rId3"/>
          <a:srcRect l="7691" r="3524" b="7442"/>
          <a:stretch/>
        </p:blipFill>
        <p:spPr>
          <a:xfrm>
            <a:off x="6315081" y="2052085"/>
            <a:ext cx="5614649" cy="3902148"/>
          </a:xfrm>
          <a:prstGeom prst="rect">
            <a:avLst/>
          </a:prstGeom>
        </p:spPr>
      </p:pic>
    </p:spTree>
    <p:extLst>
      <p:ext uri="{BB962C8B-B14F-4D97-AF65-F5344CB8AC3E}">
        <p14:creationId xmlns:p14="http://schemas.microsoft.com/office/powerpoint/2010/main" val="11819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2117-5E8F-42DD-A7F2-64565DB2E383}"/>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What is mental capacity and what does it mean?</a:t>
            </a:r>
          </a:p>
        </p:txBody>
      </p:sp>
      <p:sp>
        <p:nvSpPr>
          <p:cNvPr id="3" name="Content Placeholder 2">
            <a:extLst>
              <a:ext uri="{FF2B5EF4-FFF2-40B4-BE49-F238E27FC236}">
                <a16:creationId xmlns:a16="http://schemas.microsoft.com/office/drawing/2014/main" id="{918D29AA-0AC8-4E23-A86B-3C25BF5EB723}"/>
              </a:ext>
            </a:extLst>
          </p:cNvPr>
          <p:cNvSpPr>
            <a:spLocks noGrp="1"/>
          </p:cNvSpPr>
          <p:nvPr>
            <p:ph idx="1"/>
          </p:nvPr>
        </p:nvSpPr>
        <p:spPr>
          <a:xfrm>
            <a:off x="838200" y="1960230"/>
            <a:ext cx="5257800" cy="4330626"/>
          </a:xfrm>
        </p:spPr>
        <p:txBody>
          <a:bodyPr>
            <a:normAutofit fontScale="92500" lnSpcReduction="20000"/>
          </a:bodyPr>
          <a:lstStyle/>
          <a:p>
            <a:pPr marL="0" indent="0">
              <a:buNone/>
            </a:pPr>
            <a:r>
              <a:rPr lang="en-GB" dirty="0"/>
              <a:t>As an adult, having mental capacity means being able to make and communicate your own decisions.</a:t>
            </a:r>
          </a:p>
          <a:p>
            <a:pPr marL="0" indent="0">
              <a:buNone/>
            </a:pPr>
            <a:r>
              <a:rPr lang="en-GB" dirty="0"/>
              <a:t>Someone may lack mental capacity if they can’t:</a:t>
            </a:r>
          </a:p>
          <a:p>
            <a:r>
              <a:rPr lang="en-GB" dirty="0"/>
              <a:t>Understand information about a particular decision</a:t>
            </a:r>
          </a:p>
          <a:p>
            <a:r>
              <a:rPr lang="en-GB" dirty="0"/>
              <a:t>Remember that information long enough to make the decision</a:t>
            </a:r>
          </a:p>
          <a:p>
            <a:r>
              <a:rPr lang="en-GB" dirty="0"/>
              <a:t>Weigh up the information to make the decision or communicate their decision.</a:t>
            </a:r>
          </a:p>
        </p:txBody>
      </p:sp>
      <p:pic>
        <p:nvPicPr>
          <p:cNvPr id="5" name="Picture 4">
            <a:extLst>
              <a:ext uri="{FF2B5EF4-FFF2-40B4-BE49-F238E27FC236}">
                <a16:creationId xmlns:a16="http://schemas.microsoft.com/office/drawing/2014/main" id="{39D75874-D79D-4B40-BFE7-45879D219E0D}"/>
              </a:ext>
            </a:extLst>
          </p:cNvPr>
          <p:cNvPicPr>
            <a:picLocks noChangeAspect="1"/>
          </p:cNvPicPr>
          <p:nvPr/>
        </p:nvPicPr>
        <p:blipFill>
          <a:blip r:embed="rId3"/>
          <a:stretch>
            <a:fillRect/>
          </a:stretch>
        </p:blipFill>
        <p:spPr>
          <a:xfrm>
            <a:off x="6096000" y="1960230"/>
            <a:ext cx="5606312" cy="2803156"/>
          </a:xfrm>
          <a:prstGeom prst="rect">
            <a:avLst/>
          </a:prstGeom>
        </p:spPr>
      </p:pic>
    </p:spTree>
    <p:extLst>
      <p:ext uri="{BB962C8B-B14F-4D97-AF65-F5344CB8AC3E}">
        <p14:creationId xmlns:p14="http://schemas.microsoft.com/office/powerpoint/2010/main" val="481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7A12-AFB5-C3C7-3D50-C08A97BAD3E1}"/>
              </a:ext>
            </a:extLst>
          </p:cNvPr>
          <p:cNvSpPr>
            <a:spLocks noGrp="1"/>
          </p:cNvSpPr>
          <p:nvPr>
            <p:ph type="title"/>
          </p:nvPr>
        </p:nvSpPr>
        <p:spPr/>
        <p:txBody>
          <a:bodyPr/>
          <a:lstStyle/>
          <a:p>
            <a:r>
              <a:rPr lang="en-GB" b="1" u="sng" dirty="0">
                <a:solidFill>
                  <a:srgbClr val="002060"/>
                </a:solidFill>
                <a:effectLst>
                  <a:outerShdw blurRad="38100" dist="38100" dir="2700000" algn="tl">
                    <a:srgbClr val="000000">
                      <a:alpha val="43137"/>
                    </a:srgbClr>
                  </a:outerShdw>
                </a:effectLst>
              </a:rPr>
              <a:t>Assessing Capacity – An NHS Guide</a:t>
            </a:r>
          </a:p>
        </p:txBody>
      </p:sp>
      <p:pic>
        <p:nvPicPr>
          <p:cNvPr id="4" name="Content Placeholder 3">
            <a:extLst>
              <a:ext uri="{FF2B5EF4-FFF2-40B4-BE49-F238E27FC236}">
                <a16:creationId xmlns:a16="http://schemas.microsoft.com/office/drawing/2014/main" id="{8B76F995-D8AE-B058-4088-D09896F27C28}"/>
              </a:ext>
            </a:extLst>
          </p:cNvPr>
          <p:cNvPicPr>
            <a:picLocks noGrp="1" noChangeAspect="1"/>
          </p:cNvPicPr>
          <p:nvPr>
            <p:ph idx="1"/>
          </p:nvPr>
        </p:nvPicPr>
        <p:blipFill>
          <a:blip r:embed="rId3"/>
          <a:stretch>
            <a:fillRect/>
          </a:stretch>
        </p:blipFill>
        <p:spPr>
          <a:xfrm>
            <a:off x="1441704" y="1430277"/>
            <a:ext cx="8296656" cy="5216837"/>
          </a:xfrm>
          <a:prstGeom prst="rect">
            <a:avLst/>
          </a:prstGeom>
        </p:spPr>
      </p:pic>
    </p:spTree>
    <p:extLst>
      <p:ext uri="{BB962C8B-B14F-4D97-AF65-F5344CB8AC3E}">
        <p14:creationId xmlns:p14="http://schemas.microsoft.com/office/powerpoint/2010/main" val="1364297215"/>
      </p:ext>
    </p:extLst>
  </p:cSld>
  <p:clrMapOvr>
    <a:masterClrMapping/>
  </p:clrMapOvr>
</p:sld>
</file>

<file path=ppt/theme/theme1.xml><?xml version="1.0" encoding="utf-8"?>
<a:theme xmlns:a="http://schemas.openxmlformats.org/drawingml/2006/main" name="RYA Red/Blue Design">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YA Presentation Template v2.potx" id="{41C9A9F8-4169-4F46-BE47-98A0EBB4143B}" vid="{9CF951D2-E575-4A79-8A33-E1E9FD9CF40A}"/>
    </a:ext>
  </a:extLst>
</a:theme>
</file>

<file path=ppt/theme/theme2.xml><?xml version="1.0" encoding="utf-8"?>
<a:theme xmlns:a="http://schemas.openxmlformats.org/drawingml/2006/main" name="RYA Blue Theme">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YA Presentation Template v2.potx" id="{41C9A9F8-4169-4F46-BE47-98A0EBB4143B}" vid="{7D345BBD-BBAF-4230-B46F-83B1A566F06F}"/>
    </a:ext>
  </a:extLst>
</a:theme>
</file>

<file path=ppt/theme/theme3.xml><?xml version="1.0" encoding="utf-8"?>
<a:theme xmlns:a="http://schemas.openxmlformats.org/drawingml/2006/main" name="RYA Red Theme">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YA Presentation Template v2.potx" id="{41C9A9F8-4169-4F46-BE47-98A0EBB4143B}" vid="{B6B3D00C-ADC4-4D30-B85F-61F3CDB5BE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3082AEA6B89D4E9D6C577C27E750E4" ma:contentTypeVersion="17" ma:contentTypeDescription="Create a new document." ma:contentTypeScope="" ma:versionID="4932c81f8e6b5ae8216873c5965a1797">
  <xsd:schema xmlns:xsd="http://www.w3.org/2001/XMLSchema" xmlns:xs="http://www.w3.org/2001/XMLSchema" xmlns:p="http://schemas.microsoft.com/office/2006/metadata/properties" xmlns:ns2="118ffdd6-e1b2-4a99-af03-d6d74ae5e961" xmlns:ns3="01cadde6-2da3-4ed1-a37b-2df44cd7ce31" targetNamespace="http://schemas.microsoft.com/office/2006/metadata/properties" ma:root="true" ma:fieldsID="507c40a46adf30f225e5f46d207c23dd" ns2:_="" ns3:_="">
    <xsd:import namespace="118ffdd6-e1b2-4a99-af03-d6d74ae5e961"/>
    <xsd:import namespace="01cadde6-2da3-4ed1-a37b-2df44cd7ce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ffdd6-e1b2-4a99-af03-d6d74ae5e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5d9b88d-2994-48c5-a05f-c1f26a3a10b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cadde6-2da3-4ed1-a37b-2df44cd7ce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7e4bd3c-70c4-440e-b6a2-d9468debb5c6}" ma:internalName="TaxCatchAll" ma:showField="CatchAllData" ma:web="01cadde6-2da3-4ed1-a37b-2df44cd7ce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8ffdd6-e1b2-4a99-af03-d6d74ae5e961">
      <Terms xmlns="http://schemas.microsoft.com/office/infopath/2007/PartnerControls"/>
    </lcf76f155ced4ddcb4097134ff3c332f>
    <TaxCatchAll xmlns="01cadde6-2da3-4ed1-a37b-2df44cd7ce31" xsi:nil="true"/>
  </documentManagement>
</p:properties>
</file>

<file path=customXml/itemProps1.xml><?xml version="1.0" encoding="utf-8"?>
<ds:datastoreItem xmlns:ds="http://schemas.openxmlformats.org/officeDocument/2006/customXml" ds:itemID="{AB200D5C-C452-4EB5-B346-6B4E7CB679EB}">
  <ds:schemaRefs>
    <ds:schemaRef ds:uri="http://schemas.microsoft.com/sharepoint/v3/contenttype/forms"/>
  </ds:schemaRefs>
</ds:datastoreItem>
</file>

<file path=customXml/itemProps2.xml><?xml version="1.0" encoding="utf-8"?>
<ds:datastoreItem xmlns:ds="http://schemas.openxmlformats.org/officeDocument/2006/customXml" ds:itemID="{6D54CFE9-39BD-4BAB-B406-3C724784BDE4}"/>
</file>

<file path=customXml/itemProps3.xml><?xml version="1.0" encoding="utf-8"?>
<ds:datastoreItem xmlns:ds="http://schemas.openxmlformats.org/officeDocument/2006/customXml" ds:itemID="{43A57F4A-E1AB-4DDE-8E97-C6A2F78D518A}">
  <ds:schemaRefs>
    <ds:schemaRef ds:uri="http://schemas.microsoft.com/office/infopath/2007/PartnerControls"/>
    <ds:schemaRef ds:uri="http://purl.org/dc/dcmitype/"/>
    <ds:schemaRef ds:uri="9e8e84c5-d35d-4077-a41a-c76601ed91aa"/>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ac342728-f375-4adb-b6f4-06aadaed5900"/>
    <ds:schemaRef ds:uri="http://purl.org/dc/terms/"/>
    <ds:schemaRef ds:uri="118ffdd6-e1b2-4a99-af03-d6d74ae5e961"/>
    <ds:schemaRef ds:uri="01cadde6-2da3-4ed1-a37b-2df44cd7ce31"/>
  </ds:schemaRefs>
</ds:datastoreItem>
</file>

<file path=docProps/app.xml><?xml version="1.0" encoding="utf-8"?>
<Properties xmlns="http://schemas.openxmlformats.org/officeDocument/2006/extended-properties" xmlns:vt="http://schemas.openxmlformats.org/officeDocument/2006/docPropsVTypes">
  <Template/>
  <TotalTime>1100</TotalTime>
  <Words>1987</Words>
  <Application>Microsoft Office PowerPoint</Application>
  <PresentationFormat>Widescreen</PresentationFormat>
  <Paragraphs>193</Paragraphs>
  <Slides>23</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23</vt:i4>
      </vt:variant>
    </vt:vector>
  </HeadingPairs>
  <TitlesOfParts>
    <vt:vector size="28" baseType="lpstr">
      <vt:lpstr>Arial</vt:lpstr>
      <vt:lpstr>Calibri</vt:lpstr>
      <vt:lpstr>RYA Red/Blue Design</vt:lpstr>
      <vt:lpstr>RYA Blue Theme</vt:lpstr>
      <vt:lpstr>RYA Red Theme</vt:lpstr>
      <vt:lpstr>An Introduction to Safeguarding Children, Young People and Adults at risk</vt:lpstr>
      <vt:lpstr>Learning Outcomes</vt:lpstr>
      <vt:lpstr>Self Care </vt:lpstr>
      <vt:lpstr>PowerPoint Presentation</vt:lpstr>
      <vt:lpstr>Why is Safeguarding Important?</vt:lpstr>
      <vt:lpstr>Positions of Trust – A Change to the Law</vt:lpstr>
      <vt:lpstr>How does safeguarding adults differ from safeguarding children and young people?</vt:lpstr>
      <vt:lpstr>What is mental capacity and what does it mean?</vt:lpstr>
      <vt:lpstr>Assessing Capacity – An NHS Guide</vt:lpstr>
      <vt:lpstr>But what’s it got to do with me?</vt:lpstr>
      <vt:lpstr>What do I need to do?</vt:lpstr>
      <vt:lpstr>Confidentiality, Information Sharing and Consent</vt:lpstr>
      <vt:lpstr>Types of Abuse</vt:lpstr>
      <vt:lpstr>How to respond to a safeguarding disclosure</vt:lpstr>
      <vt:lpstr>Dos and Don’ts when dealing with a disclosure</vt:lpstr>
      <vt:lpstr>No matter how long you have known someone or how well you think you know them, YOU DON’T!</vt:lpstr>
      <vt:lpstr>Who should I report a concern to?</vt:lpstr>
      <vt:lpstr>Keep yourself safe and avoid putting yourself at risk</vt:lpstr>
      <vt:lpstr>Scenario discussions</vt:lpstr>
      <vt:lpstr>Scenario discussions</vt:lpstr>
      <vt:lpstr>Scenario discussions</vt:lpstr>
      <vt:lpstr>Just to recap….</vt:lpstr>
      <vt:lpstr>Further Signposting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Katie Loucaides</cp:lastModifiedBy>
  <cp:revision>45</cp:revision>
  <dcterms:created xsi:type="dcterms:W3CDTF">2017-04-20T14:54:23Z</dcterms:created>
  <dcterms:modified xsi:type="dcterms:W3CDTF">2023-01-31T10:23:31Z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0x010100CF3082AEA6B89D4E9D6C577C27E750E4</vt:lpwstr>
  </property>
  <property fmtid="{D5CDD505-2E9C-101B-9397-08002B2CF9AE}" pid="3" name="MediaServiceImageTags">
    <vt:lpwstr/>
  </property>
</Properties>
</file>